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88" r:id="rId3"/>
    <p:sldId id="266" r:id="rId4"/>
    <p:sldId id="289" r:id="rId5"/>
    <p:sldId id="290" r:id="rId6"/>
    <p:sldId id="291" r:id="rId7"/>
    <p:sldId id="257" r:id="rId8"/>
    <p:sldId id="274" r:id="rId9"/>
    <p:sldId id="259" r:id="rId10"/>
    <p:sldId id="260" r:id="rId11"/>
    <p:sldId id="258" r:id="rId12"/>
    <p:sldId id="261" r:id="rId13"/>
    <p:sldId id="292" r:id="rId14"/>
    <p:sldId id="293" r:id="rId15"/>
    <p:sldId id="298" r:id="rId16"/>
    <p:sldId id="262" r:id="rId17"/>
    <p:sldId id="278" r:id="rId18"/>
    <p:sldId id="299" r:id="rId19"/>
    <p:sldId id="264" r:id="rId20"/>
    <p:sldId id="280" r:id="rId21"/>
    <p:sldId id="300" r:id="rId22"/>
    <p:sldId id="305" r:id="rId23"/>
    <p:sldId id="304" r:id="rId24"/>
    <p:sldId id="301" r:id="rId25"/>
    <p:sldId id="306" r:id="rId26"/>
    <p:sldId id="302" r:id="rId27"/>
    <p:sldId id="272" r:id="rId28"/>
    <p:sldId id="286" r:id="rId29"/>
    <p:sldId id="287" r:id="rId30"/>
    <p:sldId id="271" r:id="rId31"/>
    <p:sldId id="270"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8CAC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416"/>
    <p:restoredTop sz="91616"/>
  </p:normalViewPr>
  <p:slideViewPr>
    <p:cSldViewPr snapToGrid="0" snapToObjects="1">
      <p:cViewPr varScale="1">
        <p:scale>
          <a:sx n="54" d="100"/>
          <a:sy n="54" d="100"/>
        </p:scale>
        <p:origin x="208" y="1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B5CA2F-0D78-4399-B763-05EEBCF60DA7}"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2A5DBDA9-2B19-4123-9089-5968851264BC}">
      <dgm:prSet/>
      <dgm:spPr/>
      <dgm:t>
        <a:bodyPr/>
        <a:lstStyle/>
        <a:p>
          <a:r>
            <a:rPr lang="en-US" dirty="0"/>
            <a:t>How has “L” ridership changed between 2014 to 2020?</a:t>
          </a:r>
        </a:p>
      </dgm:t>
    </dgm:pt>
    <dgm:pt modelId="{7ABDE703-2FBB-492F-AFC0-07E2C5E19942}" type="parTrans" cxnId="{42F6064E-46D1-4107-9F03-A39CB5C797CD}">
      <dgm:prSet/>
      <dgm:spPr/>
      <dgm:t>
        <a:bodyPr/>
        <a:lstStyle/>
        <a:p>
          <a:endParaRPr lang="en-US"/>
        </a:p>
      </dgm:t>
    </dgm:pt>
    <dgm:pt modelId="{3DBA2801-0C53-4E1B-87E5-8D28AD67C6AF}" type="sibTrans" cxnId="{42F6064E-46D1-4107-9F03-A39CB5C797CD}">
      <dgm:prSet/>
      <dgm:spPr/>
      <dgm:t>
        <a:bodyPr/>
        <a:lstStyle/>
        <a:p>
          <a:endParaRPr lang="en-US"/>
        </a:p>
      </dgm:t>
    </dgm:pt>
    <dgm:pt modelId="{2727F3F8-ECD2-4D89-A015-7306AFDC8F14}">
      <dgm:prSet/>
      <dgm:spPr/>
      <dgm:t>
        <a:bodyPr/>
        <a:lstStyle/>
        <a:p>
          <a:r>
            <a:rPr lang="en-US" dirty="0"/>
            <a:t>Between 2014 and 2020, what “L” lines had the highest ridership? What stations on those lines had the highest ridership?</a:t>
          </a:r>
        </a:p>
      </dgm:t>
    </dgm:pt>
    <dgm:pt modelId="{39113779-F367-41F4-BAD4-0CF72B97C16C}" type="parTrans" cxnId="{6AD7889C-DD3E-4914-831D-4A0C8BD614F2}">
      <dgm:prSet/>
      <dgm:spPr/>
      <dgm:t>
        <a:bodyPr/>
        <a:lstStyle/>
        <a:p>
          <a:endParaRPr lang="en-US"/>
        </a:p>
      </dgm:t>
    </dgm:pt>
    <dgm:pt modelId="{45A9801D-8197-4BCB-BC4E-CB92AFAB013A}" type="sibTrans" cxnId="{6AD7889C-DD3E-4914-831D-4A0C8BD614F2}">
      <dgm:prSet/>
      <dgm:spPr/>
      <dgm:t>
        <a:bodyPr/>
        <a:lstStyle/>
        <a:p>
          <a:endParaRPr lang="en-US"/>
        </a:p>
      </dgm:t>
    </dgm:pt>
    <dgm:pt modelId="{235BE9AA-7E16-4039-ACAD-D16C6D3B6C9F}">
      <dgm:prSet/>
      <dgm:spPr/>
      <dgm:t>
        <a:bodyPr/>
        <a:lstStyle/>
        <a:p>
          <a:r>
            <a:rPr lang="en-US" dirty="0"/>
            <a:t>Between 2014 and 2020, was there a seasonal component to “L” ridership?</a:t>
          </a:r>
        </a:p>
      </dgm:t>
    </dgm:pt>
    <dgm:pt modelId="{9918440C-179C-44A6-AD1E-944716692C93}" type="parTrans" cxnId="{75363811-7332-45D1-A6B6-B53DA0C5818B}">
      <dgm:prSet/>
      <dgm:spPr/>
      <dgm:t>
        <a:bodyPr/>
        <a:lstStyle/>
        <a:p>
          <a:endParaRPr lang="en-US"/>
        </a:p>
      </dgm:t>
    </dgm:pt>
    <dgm:pt modelId="{9AD702A4-8127-44C2-B894-B479CE0CE0EB}" type="sibTrans" cxnId="{75363811-7332-45D1-A6B6-B53DA0C5818B}">
      <dgm:prSet/>
      <dgm:spPr/>
      <dgm:t>
        <a:bodyPr/>
        <a:lstStyle/>
        <a:p>
          <a:endParaRPr lang="en-US"/>
        </a:p>
      </dgm:t>
    </dgm:pt>
    <dgm:pt modelId="{5234B9BC-B053-40E7-9B84-C11EC3F76E6F}">
      <dgm:prSet/>
      <dgm:spPr/>
      <dgm:t>
        <a:bodyPr/>
        <a:lstStyle/>
        <a:p>
          <a:r>
            <a:rPr lang="en-US" dirty="0"/>
            <a:t>How was CTA “L” ridership impacted in 2020? Has it rebounded so far in 2021? </a:t>
          </a:r>
        </a:p>
      </dgm:t>
    </dgm:pt>
    <dgm:pt modelId="{574D1559-45CA-46EE-84A3-94CC0ED4B18E}" type="parTrans" cxnId="{A41D4EB9-ACE0-4E13-A2A3-53C0887F429A}">
      <dgm:prSet/>
      <dgm:spPr/>
      <dgm:t>
        <a:bodyPr/>
        <a:lstStyle/>
        <a:p>
          <a:endParaRPr lang="en-US"/>
        </a:p>
      </dgm:t>
    </dgm:pt>
    <dgm:pt modelId="{EC562F5A-9046-42D6-BC25-442878C0A63C}" type="sibTrans" cxnId="{A41D4EB9-ACE0-4E13-A2A3-53C0887F429A}">
      <dgm:prSet/>
      <dgm:spPr/>
      <dgm:t>
        <a:bodyPr/>
        <a:lstStyle/>
        <a:p>
          <a:endParaRPr lang="en-US"/>
        </a:p>
      </dgm:t>
    </dgm:pt>
    <dgm:pt modelId="{02846CA1-ECAA-DD49-888F-DA7970CDAAE0}" type="pres">
      <dgm:prSet presAssocID="{2CB5CA2F-0D78-4399-B763-05EEBCF60DA7}" presName="linear" presStyleCnt="0">
        <dgm:presLayoutVars>
          <dgm:animLvl val="lvl"/>
          <dgm:resizeHandles val="exact"/>
        </dgm:presLayoutVars>
      </dgm:prSet>
      <dgm:spPr/>
    </dgm:pt>
    <dgm:pt modelId="{C7ED1B23-49C7-F74E-83E2-33ED2F5A109D}" type="pres">
      <dgm:prSet presAssocID="{2A5DBDA9-2B19-4123-9089-5968851264BC}" presName="parentText" presStyleLbl="node1" presStyleIdx="0" presStyleCnt="4">
        <dgm:presLayoutVars>
          <dgm:chMax val="0"/>
          <dgm:bulletEnabled val="1"/>
        </dgm:presLayoutVars>
      </dgm:prSet>
      <dgm:spPr/>
    </dgm:pt>
    <dgm:pt modelId="{97B99C0C-C548-1147-AF33-045F85728CE0}" type="pres">
      <dgm:prSet presAssocID="{3DBA2801-0C53-4E1B-87E5-8D28AD67C6AF}" presName="spacer" presStyleCnt="0"/>
      <dgm:spPr/>
    </dgm:pt>
    <dgm:pt modelId="{D63CD5BE-1413-2F4D-91F6-F875D56704AA}" type="pres">
      <dgm:prSet presAssocID="{2727F3F8-ECD2-4D89-A015-7306AFDC8F14}" presName="parentText" presStyleLbl="node1" presStyleIdx="1" presStyleCnt="4">
        <dgm:presLayoutVars>
          <dgm:chMax val="0"/>
          <dgm:bulletEnabled val="1"/>
        </dgm:presLayoutVars>
      </dgm:prSet>
      <dgm:spPr/>
    </dgm:pt>
    <dgm:pt modelId="{F015DBA7-1378-0E4A-897A-495BC5C63E2B}" type="pres">
      <dgm:prSet presAssocID="{45A9801D-8197-4BCB-BC4E-CB92AFAB013A}" presName="spacer" presStyleCnt="0"/>
      <dgm:spPr/>
    </dgm:pt>
    <dgm:pt modelId="{9B70878C-746E-F54A-9B9C-27E43C8F4469}" type="pres">
      <dgm:prSet presAssocID="{235BE9AA-7E16-4039-ACAD-D16C6D3B6C9F}" presName="parentText" presStyleLbl="node1" presStyleIdx="2" presStyleCnt="4">
        <dgm:presLayoutVars>
          <dgm:chMax val="0"/>
          <dgm:bulletEnabled val="1"/>
        </dgm:presLayoutVars>
      </dgm:prSet>
      <dgm:spPr/>
    </dgm:pt>
    <dgm:pt modelId="{91022830-395A-1345-91D0-B208DB418B8E}" type="pres">
      <dgm:prSet presAssocID="{9AD702A4-8127-44C2-B894-B479CE0CE0EB}" presName="spacer" presStyleCnt="0"/>
      <dgm:spPr/>
    </dgm:pt>
    <dgm:pt modelId="{34AEF0B1-ADE1-BD4D-8218-99B93172558C}" type="pres">
      <dgm:prSet presAssocID="{5234B9BC-B053-40E7-9B84-C11EC3F76E6F}" presName="parentText" presStyleLbl="node1" presStyleIdx="3" presStyleCnt="4">
        <dgm:presLayoutVars>
          <dgm:chMax val="0"/>
          <dgm:bulletEnabled val="1"/>
        </dgm:presLayoutVars>
      </dgm:prSet>
      <dgm:spPr/>
    </dgm:pt>
  </dgm:ptLst>
  <dgm:cxnLst>
    <dgm:cxn modelId="{75363811-7332-45D1-A6B6-B53DA0C5818B}" srcId="{2CB5CA2F-0D78-4399-B763-05EEBCF60DA7}" destId="{235BE9AA-7E16-4039-ACAD-D16C6D3B6C9F}" srcOrd="2" destOrd="0" parTransId="{9918440C-179C-44A6-AD1E-944716692C93}" sibTransId="{9AD702A4-8127-44C2-B894-B479CE0CE0EB}"/>
    <dgm:cxn modelId="{42F6064E-46D1-4107-9F03-A39CB5C797CD}" srcId="{2CB5CA2F-0D78-4399-B763-05EEBCF60DA7}" destId="{2A5DBDA9-2B19-4123-9089-5968851264BC}" srcOrd="0" destOrd="0" parTransId="{7ABDE703-2FBB-492F-AFC0-07E2C5E19942}" sibTransId="{3DBA2801-0C53-4E1B-87E5-8D28AD67C6AF}"/>
    <dgm:cxn modelId="{6AD7889C-DD3E-4914-831D-4A0C8BD614F2}" srcId="{2CB5CA2F-0D78-4399-B763-05EEBCF60DA7}" destId="{2727F3F8-ECD2-4D89-A015-7306AFDC8F14}" srcOrd="1" destOrd="0" parTransId="{39113779-F367-41F4-BAD4-0CF72B97C16C}" sibTransId="{45A9801D-8197-4BCB-BC4E-CB92AFAB013A}"/>
    <dgm:cxn modelId="{6F34D8AF-4B6F-494A-A70C-344653477615}" type="presOf" srcId="{235BE9AA-7E16-4039-ACAD-D16C6D3B6C9F}" destId="{9B70878C-746E-F54A-9B9C-27E43C8F4469}" srcOrd="0" destOrd="0" presId="urn:microsoft.com/office/officeart/2005/8/layout/vList2"/>
    <dgm:cxn modelId="{A41D4EB9-ACE0-4E13-A2A3-53C0887F429A}" srcId="{2CB5CA2F-0D78-4399-B763-05EEBCF60DA7}" destId="{5234B9BC-B053-40E7-9B84-C11EC3F76E6F}" srcOrd="3" destOrd="0" parTransId="{574D1559-45CA-46EE-84A3-94CC0ED4B18E}" sibTransId="{EC562F5A-9046-42D6-BC25-442878C0A63C}"/>
    <dgm:cxn modelId="{B608ACCE-195B-DB4C-BE43-846BDE2C24B6}" type="presOf" srcId="{2727F3F8-ECD2-4D89-A015-7306AFDC8F14}" destId="{D63CD5BE-1413-2F4D-91F6-F875D56704AA}" srcOrd="0" destOrd="0" presId="urn:microsoft.com/office/officeart/2005/8/layout/vList2"/>
    <dgm:cxn modelId="{84EE5BD1-2ECE-5940-A5F6-7647B999782E}" type="presOf" srcId="{5234B9BC-B053-40E7-9B84-C11EC3F76E6F}" destId="{34AEF0B1-ADE1-BD4D-8218-99B93172558C}" srcOrd="0" destOrd="0" presId="urn:microsoft.com/office/officeart/2005/8/layout/vList2"/>
    <dgm:cxn modelId="{8205F6DA-8AA6-CB4C-883A-6CA623DC06B0}" type="presOf" srcId="{2A5DBDA9-2B19-4123-9089-5968851264BC}" destId="{C7ED1B23-49C7-F74E-83E2-33ED2F5A109D}" srcOrd="0" destOrd="0" presId="urn:microsoft.com/office/officeart/2005/8/layout/vList2"/>
    <dgm:cxn modelId="{C5DEFFFB-EE04-1B42-ABB5-0232C8F9A929}" type="presOf" srcId="{2CB5CA2F-0D78-4399-B763-05EEBCF60DA7}" destId="{02846CA1-ECAA-DD49-888F-DA7970CDAAE0}" srcOrd="0" destOrd="0" presId="urn:microsoft.com/office/officeart/2005/8/layout/vList2"/>
    <dgm:cxn modelId="{EE1C5304-E8DF-0D43-B67B-ED14FA019ED1}" type="presParOf" srcId="{02846CA1-ECAA-DD49-888F-DA7970CDAAE0}" destId="{C7ED1B23-49C7-F74E-83E2-33ED2F5A109D}" srcOrd="0" destOrd="0" presId="urn:microsoft.com/office/officeart/2005/8/layout/vList2"/>
    <dgm:cxn modelId="{596A3947-B218-9949-B941-0C989565BD9F}" type="presParOf" srcId="{02846CA1-ECAA-DD49-888F-DA7970CDAAE0}" destId="{97B99C0C-C548-1147-AF33-045F85728CE0}" srcOrd="1" destOrd="0" presId="urn:microsoft.com/office/officeart/2005/8/layout/vList2"/>
    <dgm:cxn modelId="{9334BB22-4A73-914F-ACD8-23579E1DEDF2}" type="presParOf" srcId="{02846CA1-ECAA-DD49-888F-DA7970CDAAE0}" destId="{D63CD5BE-1413-2F4D-91F6-F875D56704AA}" srcOrd="2" destOrd="0" presId="urn:microsoft.com/office/officeart/2005/8/layout/vList2"/>
    <dgm:cxn modelId="{457BC443-AEC5-FA4A-AA84-C0E10E42227E}" type="presParOf" srcId="{02846CA1-ECAA-DD49-888F-DA7970CDAAE0}" destId="{F015DBA7-1378-0E4A-897A-495BC5C63E2B}" srcOrd="3" destOrd="0" presId="urn:microsoft.com/office/officeart/2005/8/layout/vList2"/>
    <dgm:cxn modelId="{A2363BC4-039A-A547-AAC5-36DF7F82D992}" type="presParOf" srcId="{02846CA1-ECAA-DD49-888F-DA7970CDAAE0}" destId="{9B70878C-746E-F54A-9B9C-27E43C8F4469}" srcOrd="4" destOrd="0" presId="urn:microsoft.com/office/officeart/2005/8/layout/vList2"/>
    <dgm:cxn modelId="{262AC92F-3896-8F40-8F9F-717B739C0435}" type="presParOf" srcId="{02846CA1-ECAA-DD49-888F-DA7970CDAAE0}" destId="{91022830-395A-1345-91D0-B208DB418B8E}" srcOrd="5" destOrd="0" presId="urn:microsoft.com/office/officeart/2005/8/layout/vList2"/>
    <dgm:cxn modelId="{B51281BD-38A5-6A4D-A299-E33D25AAC872}" type="presParOf" srcId="{02846CA1-ECAA-DD49-888F-DA7970CDAAE0}" destId="{34AEF0B1-ADE1-BD4D-8218-99B93172558C}"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799F7BA-6AAB-445F-A82F-5638C2C4FDF1}"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D424125E-D890-48AC-9CA0-E23F44F0EEE9}">
      <dgm:prSet/>
      <dgm:spPr/>
      <dgm:t>
        <a:bodyPr/>
        <a:lstStyle/>
        <a:p>
          <a:r>
            <a:rPr lang="en-US" b="1" i="1"/>
            <a:t>Insights</a:t>
          </a:r>
          <a:r>
            <a:rPr lang="en-US"/>
            <a:t>: </a:t>
          </a:r>
        </a:p>
      </dgm:t>
    </dgm:pt>
    <dgm:pt modelId="{EBFFCA6C-0B87-404D-BAC7-DCA40555BD65}" type="parTrans" cxnId="{A76ED78F-C963-49B4-93B5-EFB955E41960}">
      <dgm:prSet/>
      <dgm:spPr/>
      <dgm:t>
        <a:bodyPr/>
        <a:lstStyle/>
        <a:p>
          <a:endParaRPr lang="en-US"/>
        </a:p>
      </dgm:t>
    </dgm:pt>
    <dgm:pt modelId="{761E9A9E-11F5-4C1A-975E-451988C79D57}" type="sibTrans" cxnId="{A76ED78F-C963-49B4-93B5-EFB955E41960}">
      <dgm:prSet/>
      <dgm:spPr/>
      <dgm:t>
        <a:bodyPr/>
        <a:lstStyle/>
        <a:p>
          <a:endParaRPr lang="en-US"/>
        </a:p>
      </dgm:t>
    </dgm:pt>
    <dgm:pt modelId="{5FF20D79-D3B6-4CA1-B396-6447D32A97CE}">
      <dgm:prSet/>
      <dgm:spPr/>
      <dgm:t>
        <a:bodyPr/>
        <a:lstStyle/>
        <a:p>
          <a:r>
            <a:rPr lang="en-US"/>
            <a:t>We reviewed the data to understand how it was organized. The dataset was quite large and had great depth (ex: type of day, line colors intersecting at stations, etc.) </a:t>
          </a:r>
        </a:p>
      </dgm:t>
    </dgm:pt>
    <dgm:pt modelId="{6CDDA64B-917C-4180-A103-4C82C94FB136}" type="parTrans" cxnId="{A884F246-8AFA-4257-9B07-2F88DD20F82F}">
      <dgm:prSet/>
      <dgm:spPr/>
      <dgm:t>
        <a:bodyPr/>
        <a:lstStyle/>
        <a:p>
          <a:endParaRPr lang="en-US"/>
        </a:p>
      </dgm:t>
    </dgm:pt>
    <dgm:pt modelId="{A7F930B5-3C2D-454E-99E4-4A0D341D1DB7}" type="sibTrans" cxnId="{A884F246-8AFA-4257-9B07-2F88DD20F82F}">
      <dgm:prSet/>
      <dgm:spPr/>
      <dgm:t>
        <a:bodyPr/>
        <a:lstStyle/>
        <a:p>
          <a:endParaRPr lang="en-US"/>
        </a:p>
      </dgm:t>
    </dgm:pt>
    <dgm:pt modelId="{0605350C-6EC5-48E7-B896-4ED10E5D89B0}">
      <dgm:prSet/>
      <dgm:spPr/>
      <dgm:t>
        <a:bodyPr/>
        <a:lstStyle/>
        <a:p>
          <a:r>
            <a:rPr lang="en-US" b="1" i="1"/>
            <a:t>Problems</a:t>
          </a:r>
          <a:r>
            <a:rPr lang="en-US"/>
            <a:t>: </a:t>
          </a:r>
        </a:p>
      </dgm:t>
    </dgm:pt>
    <dgm:pt modelId="{63BCF3C2-93D2-44BA-8559-AA05C5B313B1}" type="parTrans" cxnId="{860AFB53-D6B6-485A-B904-67945764B753}">
      <dgm:prSet/>
      <dgm:spPr/>
      <dgm:t>
        <a:bodyPr/>
        <a:lstStyle/>
        <a:p>
          <a:endParaRPr lang="en-US"/>
        </a:p>
      </dgm:t>
    </dgm:pt>
    <dgm:pt modelId="{1196A05D-C85D-4EFB-AB72-51712EAD15A7}" type="sibTrans" cxnId="{860AFB53-D6B6-485A-B904-67945764B753}">
      <dgm:prSet/>
      <dgm:spPr/>
      <dgm:t>
        <a:bodyPr/>
        <a:lstStyle/>
        <a:p>
          <a:endParaRPr lang="en-US"/>
        </a:p>
      </dgm:t>
    </dgm:pt>
    <dgm:pt modelId="{BE880D71-1863-49D7-A251-2157DD4335D8}">
      <dgm:prSet/>
      <dgm:spPr/>
      <dgm:t>
        <a:bodyPr/>
        <a:lstStyle/>
        <a:p>
          <a:r>
            <a:rPr lang="en-US" sz="1800" dirty="0"/>
            <a:t>Though updated to May 12, 2021, data ended at Feb 28, 2021. This meant that we could not analyze 2021 fully. Therefore, we adapted our 4</a:t>
          </a:r>
          <a:r>
            <a:rPr lang="en-US" sz="1800" baseline="30000" dirty="0"/>
            <a:t>th</a:t>
          </a:r>
          <a:r>
            <a:rPr lang="en-US" sz="1800" dirty="0"/>
            <a:t> question: </a:t>
          </a:r>
        </a:p>
      </dgm:t>
    </dgm:pt>
    <dgm:pt modelId="{6F58F353-3A8E-4BAA-BCB8-CB67D83C6B61}" type="parTrans" cxnId="{E669534B-A5E9-4DD1-A171-A1F8B5EC2787}">
      <dgm:prSet/>
      <dgm:spPr/>
      <dgm:t>
        <a:bodyPr/>
        <a:lstStyle/>
        <a:p>
          <a:endParaRPr lang="en-US"/>
        </a:p>
      </dgm:t>
    </dgm:pt>
    <dgm:pt modelId="{07FCE282-B703-4FD3-B62C-54E109F6A46C}" type="sibTrans" cxnId="{E669534B-A5E9-4DD1-A171-A1F8B5EC2787}">
      <dgm:prSet/>
      <dgm:spPr/>
      <dgm:t>
        <a:bodyPr/>
        <a:lstStyle/>
        <a:p>
          <a:endParaRPr lang="en-US"/>
        </a:p>
      </dgm:t>
    </dgm:pt>
    <dgm:pt modelId="{2D3E7AE8-90C4-4D88-ACEB-0FAAA373B0EB}">
      <dgm:prSet custT="1"/>
      <dgm:spPr/>
      <dgm:t>
        <a:bodyPr/>
        <a:lstStyle/>
        <a:p>
          <a:r>
            <a:rPr lang="en-US" sz="1600" dirty="0"/>
            <a:t>Original: How was CTA “L” ridership impacted in 2020? Has it rebounded so far in 2021? </a:t>
          </a:r>
        </a:p>
      </dgm:t>
    </dgm:pt>
    <dgm:pt modelId="{3EE4B2A9-5834-4748-8626-4A10512729F8}" type="parTrans" cxnId="{4FDCBDFD-BF01-4212-B3BE-3E68F92D6870}">
      <dgm:prSet/>
      <dgm:spPr/>
      <dgm:t>
        <a:bodyPr/>
        <a:lstStyle/>
        <a:p>
          <a:endParaRPr lang="en-US"/>
        </a:p>
      </dgm:t>
    </dgm:pt>
    <dgm:pt modelId="{4A9F3DE6-6432-4086-87D9-0704FC8E1785}" type="sibTrans" cxnId="{4FDCBDFD-BF01-4212-B3BE-3E68F92D6870}">
      <dgm:prSet/>
      <dgm:spPr/>
      <dgm:t>
        <a:bodyPr/>
        <a:lstStyle/>
        <a:p>
          <a:endParaRPr lang="en-US"/>
        </a:p>
      </dgm:t>
    </dgm:pt>
    <dgm:pt modelId="{0C5F766B-56E9-4C9B-9D7D-E76B4E31E95A}">
      <dgm:prSet custT="1"/>
      <dgm:spPr/>
      <dgm:t>
        <a:bodyPr/>
        <a:lstStyle/>
        <a:p>
          <a:r>
            <a:rPr lang="en-US" sz="1600" dirty="0"/>
            <a:t>New: How was CTA “L” ridership impacted in 2020? </a:t>
          </a:r>
        </a:p>
      </dgm:t>
    </dgm:pt>
    <dgm:pt modelId="{883B23F9-8F20-4D6A-8581-5F039BA875E5}" type="parTrans" cxnId="{B808F605-B781-41E7-A79C-414C42211F67}">
      <dgm:prSet/>
      <dgm:spPr/>
      <dgm:t>
        <a:bodyPr/>
        <a:lstStyle/>
        <a:p>
          <a:endParaRPr lang="en-US"/>
        </a:p>
      </dgm:t>
    </dgm:pt>
    <dgm:pt modelId="{F80DD87D-906F-480D-AB5C-FC2955E0A3AA}" type="sibTrans" cxnId="{B808F605-B781-41E7-A79C-414C42211F67}">
      <dgm:prSet/>
      <dgm:spPr/>
      <dgm:t>
        <a:bodyPr/>
        <a:lstStyle/>
        <a:p>
          <a:endParaRPr lang="en-US"/>
        </a:p>
      </dgm:t>
    </dgm:pt>
    <dgm:pt modelId="{4C5C4C5A-1910-4A25-B75B-C41C42160005}">
      <dgm:prSet/>
      <dgm:spPr/>
      <dgm:t>
        <a:bodyPr/>
        <a:lstStyle/>
        <a:p>
          <a:r>
            <a:rPr lang="en-US" sz="1800" dirty="0"/>
            <a:t>We realized that “L” stations and color lines were grouped together, and multiple line colors overlapped. We could see if a person paid at a station, but not which line they decided to take from there. </a:t>
          </a:r>
        </a:p>
      </dgm:t>
    </dgm:pt>
    <dgm:pt modelId="{8ED86AC0-64AA-4C92-9AC5-9B76FA8D10F2}" type="parTrans" cxnId="{51CCDB59-AD29-4315-9D83-C866E4ED8D73}">
      <dgm:prSet/>
      <dgm:spPr/>
      <dgm:t>
        <a:bodyPr/>
        <a:lstStyle/>
        <a:p>
          <a:endParaRPr lang="en-US"/>
        </a:p>
      </dgm:t>
    </dgm:pt>
    <dgm:pt modelId="{994CBD36-C178-4166-AF3E-1375E7163B1F}" type="sibTrans" cxnId="{51CCDB59-AD29-4315-9D83-C866E4ED8D73}">
      <dgm:prSet/>
      <dgm:spPr/>
      <dgm:t>
        <a:bodyPr/>
        <a:lstStyle/>
        <a:p>
          <a:endParaRPr lang="en-US"/>
        </a:p>
      </dgm:t>
    </dgm:pt>
    <dgm:pt modelId="{BA5A585F-2D5B-1E45-91FE-FCC16426C9CF}" type="pres">
      <dgm:prSet presAssocID="{4799F7BA-6AAB-445F-A82F-5638C2C4FDF1}" presName="linear" presStyleCnt="0">
        <dgm:presLayoutVars>
          <dgm:dir/>
          <dgm:animLvl val="lvl"/>
          <dgm:resizeHandles val="exact"/>
        </dgm:presLayoutVars>
      </dgm:prSet>
      <dgm:spPr/>
    </dgm:pt>
    <dgm:pt modelId="{9B01D62A-3460-2C4E-90A5-F2A3CD5043C7}" type="pres">
      <dgm:prSet presAssocID="{D424125E-D890-48AC-9CA0-E23F44F0EEE9}" presName="parentLin" presStyleCnt="0"/>
      <dgm:spPr/>
    </dgm:pt>
    <dgm:pt modelId="{555383F6-BCB3-D645-A228-D590CC45D4DA}" type="pres">
      <dgm:prSet presAssocID="{D424125E-D890-48AC-9CA0-E23F44F0EEE9}" presName="parentLeftMargin" presStyleLbl="node1" presStyleIdx="0" presStyleCnt="2"/>
      <dgm:spPr/>
    </dgm:pt>
    <dgm:pt modelId="{2FDF038A-1AA9-F243-9A5E-77AD2D8ADE94}" type="pres">
      <dgm:prSet presAssocID="{D424125E-D890-48AC-9CA0-E23F44F0EEE9}" presName="parentText" presStyleLbl="node1" presStyleIdx="0" presStyleCnt="2">
        <dgm:presLayoutVars>
          <dgm:chMax val="0"/>
          <dgm:bulletEnabled val="1"/>
        </dgm:presLayoutVars>
      </dgm:prSet>
      <dgm:spPr/>
    </dgm:pt>
    <dgm:pt modelId="{7B0CBE09-9A28-6E41-B059-C620A53D1A89}" type="pres">
      <dgm:prSet presAssocID="{D424125E-D890-48AC-9CA0-E23F44F0EEE9}" presName="negativeSpace" presStyleCnt="0"/>
      <dgm:spPr/>
    </dgm:pt>
    <dgm:pt modelId="{DC3FBA2B-677E-4849-998C-74643FF802E3}" type="pres">
      <dgm:prSet presAssocID="{D424125E-D890-48AC-9CA0-E23F44F0EEE9}" presName="childText" presStyleLbl="conFgAcc1" presStyleIdx="0" presStyleCnt="2">
        <dgm:presLayoutVars>
          <dgm:bulletEnabled val="1"/>
        </dgm:presLayoutVars>
      </dgm:prSet>
      <dgm:spPr/>
    </dgm:pt>
    <dgm:pt modelId="{01AF1640-083E-7A49-B4DB-DAE8B0842322}" type="pres">
      <dgm:prSet presAssocID="{761E9A9E-11F5-4C1A-975E-451988C79D57}" presName="spaceBetweenRectangles" presStyleCnt="0"/>
      <dgm:spPr/>
    </dgm:pt>
    <dgm:pt modelId="{4FC38A6D-BB40-4D44-889E-B30B9A123C8D}" type="pres">
      <dgm:prSet presAssocID="{0605350C-6EC5-48E7-B896-4ED10E5D89B0}" presName="parentLin" presStyleCnt="0"/>
      <dgm:spPr/>
    </dgm:pt>
    <dgm:pt modelId="{09673A5E-A88E-A74A-819E-6DA272E37064}" type="pres">
      <dgm:prSet presAssocID="{0605350C-6EC5-48E7-B896-4ED10E5D89B0}" presName="parentLeftMargin" presStyleLbl="node1" presStyleIdx="0" presStyleCnt="2"/>
      <dgm:spPr/>
    </dgm:pt>
    <dgm:pt modelId="{CB71DFAE-9382-1D4A-9556-6F6B0ECDD322}" type="pres">
      <dgm:prSet presAssocID="{0605350C-6EC5-48E7-B896-4ED10E5D89B0}" presName="parentText" presStyleLbl="node1" presStyleIdx="1" presStyleCnt="2">
        <dgm:presLayoutVars>
          <dgm:chMax val="0"/>
          <dgm:bulletEnabled val="1"/>
        </dgm:presLayoutVars>
      </dgm:prSet>
      <dgm:spPr/>
    </dgm:pt>
    <dgm:pt modelId="{D221ABAA-C0D7-E047-8A04-7652820D1854}" type="pres">
      <dgm:prSet presAssocID="{0605350C-6EC5-48E7-B896-4ED10E5D89B0}" presName="negativeSpace" presStyleCnt="0"/>
      <dgm:spPr/>
    </dgm:pt>
    <dgm:pt modelId="{E6A8BC93-6B56-B843-947C-CE459CFAAA24}" type="pres">
      <dgm:prSet presAssocID="{0605350C-6EC5-48E7-B896-4ED10E5D89B0}" presName="childText" presStyleLbl="conFgAcc1" presStyleIdx="1" presStyleCnt="2">
        <dgm:presLayoutVars>
          <dgm:bulletEnabled val="1"/>
        </dgm:presLayoutVars>
      </dgm:prSet>
      <dgm:spPr/>
    </dgm:pt>
  </dgm:ptLst>
  <dgm:cxnLst>
    <dgm:cxn modelId="{B808F605-B781-41E7-A79C-414C42211F67}" srcId="{BE880D71-1863-49D7-A251-2157DD4335D8}" destId="{0C5F766B-56E9-4C9B-9D7D-E76B4E31E95A}" srcOrd="1" destOrd="0" parTransId="{883B23F9-8F20-4D6A-8581-5F039BA875E5}" sibTransId="{F80DD87D-906F-480D-AB5C-FC2955E0A3AA}"/>
    <dgm:cxn modelId="{3DD21F0C-6113-A449-B136-A3B642620383}" type="presOf" srcId="{0605350C-6EC5-48E7-B896-4ED10E5D89B0}" destId="{09673A5E-A88E-A74A-819E-6DA272E37064}" srcOrd="0" destOrd="0" presId="urn:microsoft.com/office/officeart/2005/8/layout/list1"/>
    <dgm:cxn modelId="{569C2B36-77E6-7F40-AE2F-53C18E2EEBF5}" type="presOf" srcId="{0C5F766B-56E9-4C9B-9D7D-E76B4E31E95A}" destId="{E6A8BC93-6B56-B843-947C-CE459CFAAA24}" srcOrd="0" destOrd="2" presId="urn:microsoft.com/office/officeart/2005/8/layout/list1"/>
    <dgm:cxn modelId="{82E9B33C-CDF5-7D42-9565-05B4652F7894}" type="presOf" srcId="{D424125E-D890-48AC-9CA0-E23F44F0EEE9}" destId="{2FDF038A-1AA9-F243-9A5E-77AD2D8ADE94}" srcOrd="1" destOrd="0" presId="urn:microsoft.com/office/officeart/2005/8/layout/list1"/>
    <dgm:cxn modelId="{A884F246-8AFA-4257-9B07-2F88DD20F82F}" srcId="{D424125E-D890-48AC-9CA0-E23F44F0EEE9}" destId="{5FF20D79-D3B6-4CA1-B396-6447D32A97CE}" srcOrd="0" destOrd="0" parTransId="{6CDDA64B-917C-4180-A103-4C82C94FB136}" sibTransId="{A7F930B5-3C2D-454E-99E4-4A0D341D1DB7}"/>
    <dgm:cxn modelId="{E669534B-A5E9-4DD1-A171-A1F8B5EC2787}" srcId="{0605350C-6EC5-48E7-B896-4ED10E5D89B0}" destId="{BE880D71-1863-49D7-A251-2157DD4335D8}" srcOrd="0" destOrd="0" parTransId="{6F58F353-3A8E-4BAA-BCB8-CB67D83C6B61}" sibTransId="{07FCE282-B703-4FD3-B62C-54E109F6A46C}"/>
    <dgm:cxn modelId="{860AFB53-D6B6-485A-B904-67945764B753}" srcId="{4799F7BA-6AAB-445F-A82F-5638C2C4FDF1}" destId="{0605350C-6EC5-48E7-B896-4ED10E5D89B0}" srcOrd="1" destOrd="0" parTransId="{63BCF3C2-93D2-44BA-8559-AA05C5B313B1}" sibTransId="{1196A05D-C85D-4EFB-AB72-51712EAD15A7}"/>
    <dgm:cxn modelId="{51CCDB59-AD29-4315-9D83-C866E4ED8D73}" srcId="{0605350C-6EC5-48E7-B896-4ED10E5D89B0}" destId="{4C5C4C5A-1910-4A25-B75B-C41C42160005}" srcOrd="1" destOrd="0" parTransId="{8ED86AC0-64AA-4C92-9AC5-9B76FA8D10F2}" sibTransId="{994CBD36-C178-4166-AF3E-1375E7163B1F}"/>
    <dgm:cxn modelId="{C1099561-9048-9F44-B324-F05890110526}" type="presOf" srcId="{D424125E-D890-48AC-9CA0-E23F44F0EEE9}" destId="{555383F6-BCB3-D645-A228-D590CC45D4DA}" srcOrd="0" destOrd="0" presId="urn:microsoft.com/office/officeart/2005/8/layout/list1"/>
    <dgm:cxn modelId="{B4DF407B-414E-3844-8B50-A3B60B07CE4C}" type="presOf" srcId="{BE880D71-1863-49D7-A251-2157DD4335D8}" destId="{E6A8BC93-6B56-B843-947C-CE459CFAAA24}" srcOrd="0" destOrd="0" presId="urn:microsoft.com/office/officeart/2005/8/layout/list1"/>
    <dgm:cxn modelId="{A76ED78F-C963-49B4-93B5-EFB955E41960}" srcId="{4799F7BA-6AAB-445F-A82F-5638C2C4FDF1}" destId="{D424125E-D890-48AC-9CA0-E23F44F0EEE9}" srcOrd="0" destOrd="0" parTransId="{EBFFCA6C-0B87-404D-BAC7-DCA40555BD65}" sibTransId="{761E9A9E-11F5-4C1A-975E-451988C79D57}"/>
    <dgm:cxn modelId="{509BC5AD-2B3E-1345-B4A9-427199BC6D1F}" type="presOf" srcId="{5FF20D79-D3B6-4CA1-B396-6447D32A97CE}" destId="{DC3FBA2B-677E-4849-998C-74643FF802E3}" srcOrd="0" destOrd="0" presId="urn:microsoft.com/office/officeart/2005/8/layout/list1"/>
    <dgm:cxn modelId="{8ECDF3B4-8512-1B4E-A594-AE7BFD52D878}" type="presOf" srcId="{4799F7BA-6AAB-445F-A82F-5638C2C4FDF1}" destId="{BA5A585F-2D5B-1E45-91FE-FCC16426C9CF}" srcOrd="0" destOrd="0" presId="urn:microsoft.com/office/officeart/2005/8/layout/list1"/>
    <dgm:cxn modelId="{FD9E18B5-C301-9641-8C5C-2E51228E52A0}" type="presOf" srcId="{4C5C4C5A-1910-4A25-B75B-C41C42160005}" destId="{E6A8BC93-6B56-B843-947C-CE459CFAAA24}" srcOrd="0" destOrd="3" presId="urn:microsoft.com/office/officeart/2005/8/layout/list1"/>
    <dgm:cxn modelId="{D19D36C4-8723-884B-9E78-1E0F1F568976}" type="presOf" srcId="{2D3E7AE8-90C4-4D88-ACEB-0FAAA373B0EB}" destId="{E6A8BC93-6B56-B843-947C-CE459CFAAA24}" srcOrd="0" destOrd="1" presId="urn:microsoft.com/office/officeart/2005/8/layout/list1"/>
    <dgm:cxn modelId="{8EF2BADA-2707-6346-AD4C-996CA78EF809}" type="presOf" srcId="{0605350C-6EC5-48E7-B896-4ED10E5D89B0}" destId="{CB71DFAE-9382-1D4A-9556-6F6B0ECDD322}" srcOrd="1" destOrd="0" presId="urn:microsoft.com/office/officeart/2005/8/layout/list1"/>
    <dgm:cxn modelId="{4FDCBDFD-BF01-4212-B3BE-3E68F92D6870}" srcId="{BE880D71-1863-49D7-A251-2157DD4335D8}" destId="{2D3E7AE8-90C4-4D88-ACEB-0FAAA373B0EB}" srcOrd="0" destOrd="0" parTransId="{3EE4B2A9-5834-4748-8626-4A10512729F8}" sibTransId="{4A9F3DE6-6432-4086-87D9-0704FC8E1785}"/>
    <dgm:cxn modelId="{67D2116D-4754-7144-A631-01924958AB4C}" type="presParOf" srcId="{BA5A585F-2D5B-1E45-91FE-FCC16426C9CF}" destId="{9B01D62A-3460-2C4E-90A5-F2A3CD5043C7}" srcOrd="0" destOrd="0" presId="urn:microsoft.com/office/officeart/2005/8/layout/list1"/>
    <dgm:cxn modelId="{0A639559-182E-0E42-9BC0-21D9154479CF}" type="presParOf" srcId="{9B01D62A-3460-2C4E-90A5-F2A3CD5043C7}" destId="{555383F6-BCB3-D645-A228-D590CC45D4DA}" srcOrd="0" destOrd="0" presId="urn:microsoft.com/office/officeart/2005/8/layout/list1"/>
    <dgm:cxn modelId="{3DEFBA1F-5904-6141-B601-AE40F16BC547}" type="presParOf" srcId="{9B01D62A-3460-2C4E-90A5-F2A3CD5043C7}" destId="{2FDF038A-1AA9-F243-9A5E-77AD2D8ADE94}" srcOrd="1" destOrd="0" presId="urn:microsoft.com/office/officeart/2005/8/layout/list1"/>
    <dgm:cxn modelId="{082D1F19-A264-2645-8D35-608744B216A1}" type="presParOf" srcId="{BA5A585F-2D5B-1E45-91FE-FCC16426C9CF}" destId="{7B0CBE09-9A28-6E41-B059-C620A53D1A89}" srcOrd="1" destOrd="0" presId="urn:microsoft.com/office/officeart/2005/8/layout/list1"/>
    <dgm:cxn modelId="{4ACE1F99-B38D-2841-8370-88720067FA63}" type="presParOf" srcId="{BA5A585F-2D5B-1E45-91FE-FCC16426C9CF}" destId="{DC3FBA2B-677E-4849-998C-74643FF802E3}" srcOrd="2" destOrd="0" presId="urn:microsoft.com/office/officeart/2005/8/layout/list1"/>
    <dgm:cxn modelId="{9CC99EF7-D5CA-5D4D-9090-1D3C72A27B2A}" type="presParOf" srcId="{BA5A585F-2D5B-1E45-91FE-FCC16426C9CF}" destId="{01AF1640-083E-7A49-B4DB-DAE8B0842322}" srcOrd="3" destOrd="0" presId="urn:microsoft.com/office/officeart/2005/8/layout/list1"/>
    <dgm:cxn modelId="{912201B2-C900-C947-AC49-A79298D218F7}" type="presParOf" srcId="{BA5A585F-2D5B-1E45-91FE-FCC16426C9CF}" destId="{4FC38A6D-BB40-4D44-889E-B30B9A123C8D}" srcOrd="4" destOrd="0" presId="urn:microsoft.com/office/officeart/2005/8/layout/list1"/>
    <dgm:cxn modelId="{1AE2C7A5-C292-BB46-8D7D-613AAAC43659}" type="presParOf" srcId="{4FC38A6D-BB40-4D44-889E-B30B9A123C8D}" destId="{09673A5E-A88E-A74A-819E-6DA272E37064}" srcOrd="0" destOrd="0" presId="urn:microsoft.com/office/officeart/2005/8/layout/list1"/>
    <dgm:cxn modelId="{472F0222-3C8F-CB43-958E-8E5F54BA54B9}" type="presParOf" srcId="{4FC38A6D-BB40-4D44-889E-B30B9A123C8D}" destId="{CB71DFAE-9382-1D4A-9556-6F6B0ECDD322}" srcOrd="1" destOrd="0" presId="urn:microsoft.com/office/officeart/2005/8/layout/list1"/>
    <dgm:cxn modelId="{E501326E-F8B3-5040-B38F-ED6C4D83F53C}" type="presParOf" srcId="{BA5A585F-2D5B-1E45-91FE-FCC16426C9CF}" destId="{D221ABAA-C0D7-E047-8A04-7652820D1854}" srcOrd="5" destOrd="0" presId="urn:microsoft.com/office/officeart/2005/8/layout/list1"/>
    <dgm:cxn modelId="{AE714A3C-80E7-594C-BF7B-BE46A94DE418}" type="presParOf" srcId="{BA5A585F-2D5B-1E45-91FE-FCC16426C9CF}" destId="{E6A8BC93-6B56-B843-947C-CE459CFAAA24}"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CB5CA2F-0D78-4399-B763-05EEBCF60DA7}"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2A5DBDA9-2B19-4123-9089-5968851264BC}">
      <dgm:prSet/>
      <dgm:spPr/>
      <dgm:t>
        <a:bodyPr/>
        <a:lstStyle/>
        <a:p>
          <a:r>
            <a:rPr lang="en-US" dirty="0"/>
            <a:t>How has “L” ridership changed between 2014 to 2020?</a:t>
          </a:r>
        </a:p>
      </dgm:t>
    </dgm:pt>
    <dgm:pt modelId="{7ABDE703-2FBB-492F-AFC0-07E2C5E19942}" type="parTrans" cxnId="{42F6064E-46D1-4107-9F03-A39CB5C797CD}">
      <dgm:prSet/>
      <dgm:spPr/>
      <dgm:t>
        <a:bodyPr/>
        <a:lstStyle/>
        <a:p>
          <a:endParaRPr lang="en-US"/>
        </a:p>
      </dgm:t>
    </dgm:pt>
    <dgm:pt modelId="{3DBA2801-0C53-4E1B-87E5-8D28AD67C6AF}" type="sibTrans" cxnId="{42F6064E-46D1-4107-9F03-A39CB5C797CD}">
      <dgm:prSet/>
      <dgm:spPr/>
      <dgm:t>
        <a:bodyPr/>
        <a:lstStyle/>
        <a:p>
          <a:endParaRPr lang="en-US"/>
        </a:p>
      </dgm:t>
    </dgm:pt>
    <dgm:pt modelId="{2727F3F8-ECD2-4D89-A015-7306AFDC8F14}">
      <dgm:prSet/>
      <dgm:spPr>
        <a:solidFill>
          <a:schemeClr val="accent5">
            <a:hueOff val="-2252848"/>
            <a:satOff val="-5806"/>
            <a:lumOff val="-3922"/>
            <a:alpha val="40000"/>
          </a:schemeClr>
        </a:solidFill>
      </dgm:spPr>
      <dgm:t>
        <a:bodyPr/>
        <a:lstStyle/>
        <a:p>
          <a:r>
            <a:rPr lang="en-US" dirty="0"/>
            <a:t>Between 2014 and 2020, what “L” lines had the highest ridership? What stations on those lines had the highest ridership?</a:t>
          </a:r>
        </a:p>
      </dgm:t>
    </dgm:pt>
    <dgm:pt modelId="{39113779-F367-41F4-BAD4-0CF72B97C16C}" type="parTrans" cxnId="{6AD7889C-DD3E-4914-831D-4A0C8BD614F2}">
      <dgm:prSet/>
      <dgm:spPr/>
      <dgm:t>
        <a:bodyPr/>
        <a:lstStyle/>
        <a:p>
          <a:endParaRPr lang="en-US"/>
        </a:p>
      </dgm:t>
    </dgm:pt>
    <dgm:pt modelId="{45A9801D-8197-4BCB-BC4E-CB92AFAB013A}" type="sibTrans" cxnId="{6AD7889C-DD3E-4914-831D-4A0C8BD614F2}">
      <dgm:prSet/>
      <dgm:spPr/>
      <dgm:t>
        <a:bodyPr/>
        <a:lstStyle/>
        <a:p>
          <a:endParaRPr lang="en-US"/>
        </a:p>
      </dgm:t>
    </dgm:pt>
    <dgm:pt modelId="{235BE9AA-7E16-4039-ACAD-D16C6D3B6C9F}">
      <dgm:prSet/>
      <dgm:spPr>
        <a:solidFill>
          <a:schemeClr val="accent5">
            <a:hueOff val="-4505695"/>
            <a:satOff val="-11613"/>
            <a:lumOff val="-7843"/>
            <a:alpha val="40000"/>
          </a:schemeClr>
        </a:solidFill>
      </dgm:spPr>
      <dgm:t>
        <a:bodyPr/>
        <a:lstStyle/>
        <a:p>
          <a:r>
            <a:rPr lang="en-US" dirty="0"/>
            <a:t>Between 2014 and 2020, was there a seasonal component to “L” ridership?</a:t>
          </a:r>
        </a:p>
      </dgm:t>
    </dgm:pt>
    <dgm:pt modelId="{9918440C-179C-44A6-AD1E-944716692C93}" type="parTrans" cxnId="{75363811-7332-45D1-A6B6-B53DA0C5818B}">
      <dgm:prSet/>
      <dgm:spPr/>
      <dgm:t>
        <a:bodyPr/>
        <a:lstStyle/>
        <a:p>
          <a:endParaRPr lang="en-US"/>
        </a:p>
      </dgm:t>
    </dgm:pt>
    <dgm:pt modelId="{9AD702A4-8127-44C2-B894-B479CE0CE0EB}" type="sibTrans" cxnId="{75363811-7332-45D1-A6B6-B53DA0C5818B}">
      <dgm:prSet/>
      <dgm:spPr/>
      <dgm:t>
        <a:bodyPr/>
        <a:lstStyle/>
        <a:p>
          <a:endParaRPr lang="en-US"/>
        </a:p>
      </dgm:t>
    </dgm:pt>
    <dgm:pt modelId="{5234B9BC-B053-40E7-9B84-C11EC3F76E6F}">
      <dgm:prSet/>
      <dgm:spPr>
        <a:solidFill>
          <a:schemeClr val="accent5">
            <a:hueOff val="-6758543"/>
            <a:satOff val="-17419"/>
            <a:lumOff val="-11765"/>
            <a:alpha val="40000"/>
          </a:schemeClr>
        </a:solidFill>
      </dgm:spPr>
      <dgm:t>
        <a:bodyPr/>
        <a:lstStyle/>
        <a:p>
          <a:r>
            <a:rPr lang="en-US" dirty="0"/>
            <a:t>How was CTA “L” ridership impacted in 2020? </a:t>
          </a:r>
        </a:p>
      </dgm:t>
    </dgm:pt>
    <dgm:pt modelId="{574D1559-45CA-46EE-84A3-94CC0ED4B18E}" type="parTrans" cxnId="{A41D4EB9-ACE0-4E13-A2A3-53C0887F429A}">
      <dgm:prSet/>
      <dgm:spPr/>
      <dgm:t>
        <a:bodyPr/>
        <a:lstStyle/>
        <a:p>
          <a:endParaRPr lang="en-US"/>
        </a:p>
      </dgm:t>
    </dgm:pt>
    <dgm:pt modelId="{EC562F5A-9046-42D6-BC25-442878C0A63C}" type="sibTrans" cxnId="{A41D4EB9-ACE0-4E13-A2A3-53C0887F429A}">
      <dgm:prSet/>
      <dgm:spPr/>
      <dgm:t>
        <a:bodyPr/>
        <a:lstStyle/>
        <a:p>
          <a:endParaRPr lang="en-US"/>
        </a:p>
      </dgm:t>
    </dgm:pt>
    <dgm:pt modelId="{02846CA1-ECAA-DD49-888F-DA7970CDAAE0}" type="pres">
      <dgm:prSet presAssocID="{2CB5CA2F-0D78-4399-B763-05EEBCF60DA7}" presName="linear" presStyleCnt="0">
        <dgm:presLayoutVars>
          <dgm:animLvl val="lvl"/>
          <dgm:resizeHandles val="exact"/>
        </dgm:presLayoutVars>
      </dgm:prSet>
      <dgm:spPr/>
    </dgm:pt>
    <dgm:pt modelId="{C7ED1B23-49C7-F74E-83E2-33ED2F5A109D}" type="pres">
      <dgm:prSet presAssocID="{2A5DBDA9-2B19-4123-9089-5968851264BC}" presName="parentText" presStyleLbl="node1" presStyleIdx="0" presStyleCnt="4">
        <dgm:presLayoutVars>
          <dgm:chMax val="0"/>
          <dgm:bulletEnabled val="1"/>
        </dgm:presLayoutVars>
      </dgm:prSet>
      <dgm:spPr/>
    </dgm:pt>
    <dgm:pt modelId="{97B99C0C-C548-1147-AF33-045F85728CE0}" type="pres">
      <dgm:prSet presAssocID="{3DBA2801-0C53-4E1B-87E5-8D28AD67C6AF}" presName="spacer" presStyleCnt="0"/>
      <dgm:spPr/>
    </dgm:pt>
    <dgm:pt modelId="{D63CD5BE-1413-2F4D-91F6-F875D56704AA}" type="pres">
      <dgm:prSet presAssocID="{2727F3F8-ECD2-4D89-A015-7306AFDC8F14}" presName="parentText" presStyleLbl="node1" presStyleIdx="1" presStyleCnt="4">
        <dgm:presLayoutVars>
          <dgm:chMax val="0"/>
          <dgm:bulletEnabled val="1"/>
        </dgm:presLayoutVars>
      </dgm:prSet>
      <dgm:spPr/>
    </dgm:pt>
    <dgm:pt modelId="{F015DBA7-1378-0E4A-897A-495BC5C63E2B}" type="pres">
      <dgm:prSet presAssocID="{45A9801D-8197-4BCB-BC4E-CB92AFAB013A}" presName="spacer" presStyleCnt="0"/>
      <dgm:spPr/>
    </dgm:pt>
    <dgm:pt modelId="{9B70878C-746E-F54A-9B9C-27E43C8F4469}" type="pres">
      <dgm:prSet presAssocID="{235BE9AA-7E16-4039-ACAD-D16C6D3B6C9F}" presName="parentText" presStyleLbl="node1" presStyleIdx="2" presStyleCnt="4">
        <dgm:presLayoutVars>
          <dgm:chMax val="0"/>
          <dgm:bulletEnabled val="1"/>
        </dgm:presLayoutVars>
      </dgm:prSet>
      <dgm:spPr/>
    </dgm:pt>
    <dgm:pt modelId="{91022830-395A-1345-91D0-B208DB418B8E}" type="pres">
      <dgm:prSet presAssocID="{9AD702A4-8127-44C2-B894-B479CE0CE0EB}" presName="spacer" presStyleCnt="0"/>
      <dgm:spPr/>
    </dgm:pt>
    <dgm:pt modelId="{34AEF0B1-ADE1-BD4D-8218-99B93172558C}" type="pres">
      <dgm:prSet presAssocID="{5234B9BC-B053-40E7-9B84-C11EC3F76E6F}" presName="parentText" presStyleLbl="node1" presStyleIdx="3" presStyleCnt="4">
        <dgm:presLayoutVars>
          <dgm:chMax val="0"/>
          <dgm:bulletEnabled val="1"/>
        </dgm:presLayoutVars>
      </dgm:prSet>
      <dgm:spPr/>
    </dgm:pt>
  </dgm:ptLst>
  <dgm:cxnLst>
    <dgm:cxn modelId="{75363811-7332-45D1-A6B6-B53DA0C5818B}" srcId="{2CB5CA2F-0D78-4399-B763-05EEBCF60DA7}" destId="{235BE9AA-7E16-4039-ACAD-D16C6D3B6C9F}" srcOrd="2" destOrd="0" parTransId="{9918440C-179C-44A6-AD1E-944716692C93}" sibTransId="{9AD702A4-8127-44C2-B894-B479CE0CE0EB}"/>
    <dgm:cxn modelId="{42F6064E-46D1-4107-9F03-A39CB5C797CD}" srcId="{2CB5CA2F-0D78-4399-B763-05EEBCF60DA7}" destId="{2A5DBDA9-2B19-4123-9089-5968851264BC}" srcOrd="0" destOrd="0" parTransId="{7ABDE703-2FBB-492F-AFC0-07E2C5E19942}" sibTransId="{3DBA2801-0C53-4E1B-87E5-8D28AD67C6AF}"/>
    <dgm:cxn modelId="{6AD7889C-DD3E-4914-831D-4A0C8BD614F2}" srcId="{2CB5CA2F-0D78-4399-B763-05EEBCF60DA7}" destId="{2727F3F8-ECD2-4D89-A015-7306AFDC8F14}" srcOrd="1" destOrd="0" parTransId="{39113779-F367-41F4-BAD4-0CF72B97C16C}" sibTransId="{45A9801D-8197-4BCB-BC4E-CB92AFAB013A}"/>
    <dgm:cxn modelId="{6F34D8AF-4B6F-494A-A70C-344653477615}" type="presOf" srcId="{235BE9AA-7E16-4039-ACAD-D16C6D3B6C9F}" destId="{9B70878C-746E-F54A-9B9C-27E43C8F4469}" srcOrd="0" destOrd="0" presId="urn:microsoft.com/office/officeart/2005/8/layout/vList2"/>
    <dgm:cxn modelId="{A41D4EB9-ACE0-4E13-A2A3-53C0887F429A}" srcId="{2CB5CA2F-0D78-4399-B763-05EEBCF60DA7}" destId="{5234B9BC-B053-40E7-9B84-C11EC3F76E6F}" srcOrd="3" destOrd="0" parTransId="{574D1559-45CA-46EE-84A3-94CC0ED4B18E}" sibTransId="{EC562F5A-9046-42D6-BC25-442878C0A63C}"/>
    <dgm:cxn modelId="{B608ACCE-195B-DB4C-BE43-846BDE2C24B6}" type="presOf" srcId="{2727F3F8-ECD2-4D89-A015-7306AFDC8F14}" destId="{D63CD5BE-1413-2F4D-91F6-F875D56704AA}" srcOrd="0" destOrd="0" presId="urn:microsoft.com/office/officeart/2005/8/layout/vList2"/>
    <dgm:cxn modelId="{84EE5BD1-2ECE-5940-A5F6-7647B999782E}" type="presOf" srcId="{5234B9BC-B053-40E7-9B84-C11EC3F76E6F}" destId="{34AEF0B1-ADE1-BD4D-8218-99B93172558C}" srcOrd="0" destOrd="0" presId="urn:microsoft.com/office/officeart/2005/8/layout/vList2"/>
    <dgm:cxn modelId="{8205F6DA-8AA6-CB4C-883A-6CA623DC06B0}" type="presOf" srcId="{2A5DBDA9-2B19-4123-9089-5968851264BC}" destId="{C7ED1B23-49C7-F74E-83E2-33ED2F5A109D}" srcOrd="0" destOrd="0" presId="urn:microsoft.com/office/officeart/2005/8/layout/vList2"/>
    <dgm:cxn modelId="{C5DEFFFB-EE04-1B42-ABB5-0232C8F9A929}" type="presOf" srcId="{2CB5CA2F-0D78-4399-B763-05EEBCF60DA7}" destId="{02846CA1-ECAA-DD49-888F-DA7970CDAAE0}" srcOrd="0" destOrd="0" presId="urn:microsoft.com/office/officeart/2005/8/layout/vList2"/>
    <dgm:cxn modelId="{EE1C5304-E8DF-0D43-B67B-ED14FA019ED1}" type="presParOf" srcId="{02846CA1-ECAA-DD49-888F-DA7970CDAAE0}" destId="{C7ED1B23-49C7-F74E-83E2-33ED2F5A109D}" srcOrd="0" destOrd="0" presId="urn:microsoft.com/office/officeart/2005/8/layout/vList2"/>
    <dgm:cxn modelId="{596A3947-B218-9949-B941-0C989565BD9F}" type="presParOf" srcId="{02846CA1-ECAA-DD49-888F-DA7970CDAAE0}" destId="{97B99C0C-C548-1147-AF33-045F85728CE0}" srcOrd="1" destOrd="0" presId="urn:microsoft.com/office/officeart/2005/8/layout/vList2"/>
    <dgm:cxn modelId="{9334BB22-4A73-914F-ACD8-23579E1DEDF2}" type="presParOf" srcId="{02846CA1-ECAA-DD49-888F-DA7970CDAAE0}" destId="{D63CD5BE-1413-2F4D-91F6-F875D56704AA}" srcOrd="2" destOrd="0" presId="urn:microsoft.com/office/officeart/2005/8/layout/vList2"/>
    <dgm:cxn modelId="{457BC443-AEC5-FA4A-AA84-C0E10E42227E}" type="presParOf" srcId="{02846CA1-ECAA-DD49-888F-DA7970CDAAE0}" destId="{F015DBA7-1378-0E4A-897A-495BC5C63E2B}" srcOrd="3" destOrd="0" presId="urn:microsoft.com/office/officeart/2005/8/layout/vList2"/>
    <dgm:cxn modelId="{A2363BC4-039A-A547-AAC5-36DF7F82D992}" type="presParOf" srcId="{02846CA1-ECAA-DD49-888F-DA7970CDAAE0}" destId="{9B70878C-746E-F54A-9B9C-27E43C8F4469}" srcOrd="4" destOrd="0" presId="urn:microsoft.com/office/officeart/2005/8/layout/vList2"/>
    <dgm:cxn modelId="{262AC92F-3896-8F40-8F9F-717B739C0435}" type="presParOf" srcId="{02846CA1-ECAA-DD49-888F-DA7970CDAAE0}" destId="{91022830-395A-1345-91D0-B208DB418B8E}" srcOrd="5" destOrd="0" presId="urn:microsoft.com/office/officeart/2005/8/layout/vList2"/>
    <dgm:cxn modelId="{B51281BD-38A5-6A4D-A299-E33D25AAC872}" type="presParOf" srcId="{02846CA1-ECAA-DD49-888F-DA7970CDAAE0}" destId="{34AEF0B1-ADE1-BD4D-8218-99B93172558C}"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CB5CA2F-0D78-4399-B763-05EEBCF60DA7}"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2A5DBDA9-2B19-4123-9089-5968851264BC}">
      <dgm:prSet/>
      <dgm:spPr>
        <a:solidFill>
          <a:schemeClr val="accent5">
            <a:hueOff val="0"/>
            <a:satOff val="0"/>
            <a:lumOff val="0"/>
            <a:alpha val="40000"/>
          </a:schemeClr>
        </a:solidFill>
      </dgm:spPr>
      <dgm:t>
        <a:bodyPr/>
        <a:lstStyle/>
        <a:p>
          <a:r>
            <a:rPr lang="en-US" dirty="0"/>
            <a:t>How has “L” ridership changed between 2014 to 2020?</a:t>
          </a:r>
        </a:p>
      </dgm:t>
    </dgm:pt>
    <dgm:pt modelId="{7ABDE703-2FBB-492F-AFC0-07E2C5E19942}" type="parTrans" cxnId="{42F6064E-46D1-4107-9F03-A39CB5C797CD}">
      <dgm:prSet/>
      <dgm:spPr/>
      <dgm:t>
        <a:bodyPr/>
        <a:lstStyle/>
        <a:p>
          <a:endParaRPr lang="en-US"/>
        </a:p>
      </dgm:t>
    </dgm:pt>
    <dgm:pt modelId="{3DBA2801-0C53-4E1B-87E5-8D28AD67C6AF}" type="sibTrans" cxnId="{42F6064E-46D1-4107-9F03-A39CB5C797CD}">
      <dgm:prSet/>
      <dgm:spPr/>
      <dgm:t>
        <a:bodyPr/>
        <a:lstStyle/>
        <a:p>
          <a:endParaRPr lang="en-US"/>
        </a:p>
      </dgm:t>
    </dgm:pt>
    <dgm:pt modelId="{2727F3F8-ECD2-4D89-A015-7306AFDC8F14}">
      <dgm:prSet/>
      <dgm:spPr/>
      <dgm:t>
        <a:bodyPr/>
        <a:lstStyle/>
        <a:p>
          <a:r>
            <a:rPr lang="en-US" dirty="0"/>
            <a:t>Between 2014 and 2020, what “L” lines had the highest ridership? What stations on those lines had the highest ridership?</a:t>
          </a:r>
        </a:p>
      </dgm:t>
    </dgm:pt>
    <dgm:pt modelId="{39113779-F367-41F4-BAD4-0CF72B97C16C}" type="parTrans" cxnId="{6AD7889C-DD3E-4914-831D-4A0C8BD614F2}">
      <dgm:prSet/>
      <dgm:spPr/>
      <dgm:t>
        <a:bodyPr/>
        <a:lstStyle/>
        <a:p>
          <a:endParaRPr lang="en-US"/>
        </a:p>
      </dgm:t>
    </dgm:pt>
    <dgm:pt modelId="{45A9801D-8197-4BCB-BC4E-CB92AFAB013A}" type="sibTrans" cxnId="{6AD7889C-DD3E-4914-831D-4A0C8BD614F2}">
      <dgm:prSet/>
      <dgm:spPr/>
      <dgm:t>
        <a:bodyPr/>
        <a:lstStyle/>
        <a:p>
          <a:endParaRPr lang="en-US"/>
        </a:p>
      </dgm:t>
    </dgm:pt>
    <dgm:pt modelId="{235BE9AA-7E16-4039-ACAD-D16C6D3B6C9F}">
      <dgm:prSet/>
      <dgm:spPr>
        <a:solidFill>
          <a:schemeClr val="accent5">
            <a:hueOff val="-4505695"/>
            <a:satOff val="-11613"/>
            <a:lumOff val="-7843"/>
            <a:alpha val="40000"/>
          </a:schemeClr>
        </a:solidFill>
      </dgm:spPr>
      <dgm:t>
        <a:bodyPr/>
        <a:lstStyle/>
        <a:p>
          <a:r>
            <a:rPr lang="en-US" dirty="0"/>
            <a:t>Between 2014 and 2020, was there a seasonal component to “L” ridership?</a:t>
          </a:r>
        </a:p>
      </dgm:t>
    </dgm:pt>
    <dgm:pt modelId="{9918440C-179C-44A6-AD1E-944716692C93}" type="parTrans" cxnId="{75363811-7332-45D1-A6B6-B53DA0C5818B}">
      <dgm:prSet/>
      <dgm:spPr/>
      <dgm:t>
        <a:bodyPr/>
        <a:lstStyle/>
        <a:p>
          <a:endParaRPr lang="en-US"/>
        </a:p>
      </dgm:t>
    </dgm:pt>
    <dgm:pt modelId="{9AD702A4-8127-44C2-B894-B479CE0CE0EB}" type="sibTrans" cxnId="{75363811-7332-45D1-A6B6-B53DA0C5818B}">
      <dgm:prSet/>
      <dgm:spPr/>
      <dgm:t>
        <a:bodyPr/>
        <a:lstStyle/>
        <a:p>
          <a:endParaRPr lang="en-US"/>
        </a:p>
      </dgm:t>
    </dgm:pt>
    <dgm:pt modelId="{5234B9BC-B053-40E7-9B84-C11EC3F76E6F}">
      <dgm:prSet/>
      <dgm:spPr>
        <a:solidFill>
          <a:schemeClr val="accent5">
            <a:hueOff val="-6758543"/>
            <a:satOff val="-17419"/>
            <a:lumOff val="-11765"/>
            <a:alpha val="40000"/>
          </a:schemeClr>
        </a:solidFill>
      </dgm:spPr>
      <dgm:t>
        <a:bodyPr/>
        <a:lstStyle/>
        <a:p>
          <a:r>
            <a:rPr lang="en-US" dirty="0"/>
            <a:t>How was CTA “L” ridership impacted in 2020? </a:t>
          </a:r>
        </a:p>
      </dgm:t>
    </dgm:pt>
    <dgm:pt modelId="{574D1559-45CA-46EE-84A3-94CC0ED4B18E}" type="parTrans" cxnId="{A41D4EB9-ACE0-4E13-A2A3-53C0887F429A}">
      <dgm:prSet/>
      <dgm:spPr/>
      <dgm:t>
        <a:bodyPr/>
        <a:lstStyle/>
        <a:p>
          <a:endParaRPr lang="en-US"/>
        </a:p>
      </dgm:t>
    </dgm:pt>
    <dgm:pt modelId="{EC562F5A-9046-42D6-BC25-442878C0A63C}" type="sibTrans" cxnId="{A41D4EB9-ACE0-4E13-A2A3-53C0887F429A}">
      <dgm:prSet/>
      <dgm:spPr/>
      <dgm:t>
        <a:bodyPr/>
        <a:lstStyle/>
        <a:p>
          <a:endParaRPr lang="en-US"/>
        </a:p>
      </dgm:t>
    </dgm:pt>
    <dgm:pt modelId="{02846CA1-ECAA-DD49-888F-DA7970CDAAE0}" type="pres">
      <dgm:prSet presAssocID="{2CB5CA2F-0D78-4399-B763-05EEBCF60DA7}" presName="linear" presStyleCnt="0">
        <dgm:presLayoutVars>
          <dgm:animLvl val="lvl"/>
          <dgm:resizeHandles val="exact"/>
        </dgm:presLayoutVars>
      </dgm:prSet>
      <dgm:spPr/>
    </dgm:pt>
    <dgm:pt modelId="{C7ED1B23-49C7-F74E-83E2-33ED2F5A109D}" type="pres">
      <dgm:prSet presAssocID="{2A5DBDA9-2B19-4123-9089-5968851264BC}" presName="parentText" presStyleLbl="node1" presStyleIdx="0" presStyleCnt="4">
        <dgm:presLayoutVars>
          <dgm:chMax val="0"/>
          <dgm:bulletEnabled val="1"/>
        </dgm:presLayoutVars>
      </dgm:prSet>
      <dgm:spPr/>
    </dgm:pt>
    <dgm:pt modelId="{97B99C0C-C548-1147-AF33-045F85728CE0}" type="pres">
      <dgm:prSet presAssocID="{3DBA2801-0C53-4E1B-87E5-8D28AD67C6AF}" presName="spacer" presStyleCnt="0"/>
      <dgm:spPr/>
    </dgm:pt>
    <dgm:pt modelId="{D63CD5BE-1413-2F4D-91F6-F875D56704AA}" type="pres">
      <dgm:prSet presAssocID="{2727F3F8-ECD2-4D89-A015-7306AFDC8F14}" presName="parentText" presStyleLbl="node1" presStyleIdx="1" presStyleCnt="4">
        <dgm:presLayoutVars>
          <dgm:chMax val="0"/>
          <dgm:bulletEnabled val="1"/>
        </dgm:presLayoutVars>
      </dgm:prSet>
      <dgm:spPr/>
    </dgm:pt>
    <dgm:pt modelId="{F015DBA7-1378-0E4A-897A-495BC5C63E2B}" type="pres">
      <dgm:prSet presAssocID="{45A9801D-8197-4BCB-BC4E-CB92AFAB013A}" presName="spacer" presStyleCnt="0"/>
      <dgm:spPr/>
    </dgm:pt>
    <dgm:pt modelId="{9B70878C-746E-F54A-9B9C-27E43C8F4469}" type="pres">
      <dgm:prSet presAssocID="{235BE9AA-7E16-4039-ACAD-D16C6D3B6C9F}" presName="parentText" presStyleLbl="node1" presStyleIdx="2" presStyleCnt="4">
        <dgm:presLayoutVars>
          <dgm:chMax val="0"/>
          <dgm:bulletEnabled val="1"/>
        </dgm:presLayoutVars>
      </dgm:prSet>
      <dgm:spPr/>
    </dgm:pt>
    <dgm:pt modelId="{91022830-395A-1345-91D0-B208DB418B8E}" type="pres">
      <dgm:prSet presAssocID="{9AD702A4-8127-44C2-B894-B479CE0CE0EB}" presName="spacer" presStyleCnt="0"/>
      <dgm:spPr/>
    </dgm:pt>
    <dgm:pt modelId="{34AEF0B1-ADE1-BD4D-8218-99B93172558C}" type="pres">
      <dgm:prSet presAssocID="{5234B9BC-B053-40E7-9B84-C11EC3F76E6F}" presName="parentText" presStyleLbl="node1" presStyleIdx="3" presStyleCnt="4">
        <dgm:presLayoutVars>
          <dgm:chMax val="0"/>
          <dgm:bulletEnabled val="1"/>
        </dgm:presLayoutVars>
      </dgm:prSet>
      <dgm:spPr/>
    </dgm:pt>
  </dgm:ptLst>
  <dgm:cxnLst>
    <dgm:cxn modelId="{75363811-7332-45D1-A6B6-B53DA0C5818B}" srcId="{2CB5CA2F-0D78-4399-B763-05EEBCF60DA7}" destId="{235BE9AA-7E16-4039-ACAD-D16C6D3B6C9F}" srcOrd="2" destOrd="0" parTransId="{9918440C-179C-44A6-AD1E-944716692C93}" sibTransId="{9AD702A4-8127-44C2-B894-B479CE0CE0EB}"/>
    <dgm:cxn modelId="{42F6064E-46D1-4107-9F03-A39CB5C797CD}" srcId="{2CB5CA2F-0D78-4399-B763-05EEBCF60DA7}" destId="{2A5DBDA9-2B19-4123-9089-5968851264BC}" srcOrd="0" destOrd="0" parTransId="{7ABDE703-2FBB-492F-AFC0-07E2C5E19942}" sibTransId="{3DBA2801-0C53-4E1B-87E5-8D28AD67C6AF}"/>
    <dgm:cxn modelId="{6AD7889C-DD3E-4914-831D-4A0C8BD614F2}" srcId="{2CB5CA2F-0D78-4399-B763-05EEBCF60DA7}" destId="{2727F3F8-ECD2-4D89-A015-7306AFDC8F14}" srcOrd="1" destOrd="0" parTransId="{39113779-F367-41F4-BAD4-0CF72B97C16C}" sibTransId="{45A9801D-8197-4BCB-BC4E-CB92AFAB013A}"/>
    <dgm:cxn modelId="{6F34D8AF-4B6F-494A-A70C-344653477615}" type="presOf" srcId="{235BE9AA-7E16-4039-ACAD-D16C6D3B6C9F}" destId="{9B70878C-746E-F54A-9B9C-27E43C8F4469}" srcOrd="0" destOrd="0" presId="urn:microsoft.com/office/officeart/2005/8/layout/vList2"/>
    <dgm:cxn modelId="{A41D4EB9-ACE0-4E13-A2A3-53C0887F429A}" srcId="{2CB5CA2F-0D78-4399-B763-05EEBCF60DA7}" destId="{5234B9BC-B053-40E7-9B84-C11EC3F76E6F}" srcOrd="3" destOrd="0" parTransId="{574D1559-45CA-46EE-84A3-94CC0ED4B18E}" sibTransId="{EC562F5A-9046-42D6-BC25-442878C0A63C}"/>
    <dgm:cxn modelId="{B608ACCE-195B-DB4C-BE43-846BDE2C24B6}" type="presOf" srcId="{2727F3F8-ECD2-4D89-A015-7306AFDC8F14}" destId="{D63CD5BE-1413-2F4D-91F6-F875D56704AA}" srcOrd="0" destOrd="0" presId="urn:microsoft.com/office/officeart/2005/8/layout/vList2"/>
    <dgm:cxn modelId="{84EE5BD1-2ECE-5940-A5F6-7647B999782E}" type="presOf" srcId="{5234B9BC-B053-40E7-9B84-C11EC3F76E6F}" destId="{34AEF0B1-ADE1-BD4D-8218-99B93172558C}" srcOrd="0" destOrd="0" presId="urn:microsoft.com/office/officeart/2005/8/layout/vList2"/>
    <dgm:cxn modelId="{8205F6DA-8AA6-CB4C-883A-6CA623DC06B0}" type="presOf" srcId="{2A5DBDA9-2B19-4123-9089-5968851264BC}" destId="{C7ED1B23-49C7-F74E-83E2-33ED2F5A109D}" srcOrd="0" destOrd="0" presId="urn:microsoft.com/office/officeart/2005/8/layout/vList2"/>
    <dgm:cxn modelId="{C5DEFFFB-EE04-1B42-ABB5-0232C8F9A929}" type="presOf" srcId="{2CB5CA2F-0D78-4399-B763-05EEBCF60DA7}" destId="{02846CA1-ECAA-DD49-888F-DA7970CDAAE0}" srcOrd="0" destOrd="0" presId="urn:microsoft.com/office/officeart/2005/8/layout/vList2"/>
    <dgm:cxn modelId="{EE1C5304-E8DF-0D43-B67B-ED14FA019ED1}" type="presParOf" srcId="{02846CA1-ECAA-DD49-888F-DA7970CDAAE0}" destId="{C7ED1B23-49C7-F74E-83E2-33ED2F5A109D}" srcOrd="0" destOrd="0" presId="urn:microsoft.com/office/officeart/2005/8/layout/vList2"/>
    <dgm:cxn modelId="{596A3947-B218-9949-B941-0C989565BD9F}" type="presParOf" srcId="{02846CA1-ECAA-DD49-888F-DA7970CDAAE0}" destId="{97B99C0C-C548-1147-AF33-045F85728CE0}" srcOrd="1" destOrd="0" presId="urn:microsoft.com/office/officeart/2005/8/layout/vList2"/>
    <dgm:cxn modelId="{9334BB22-4A73-914F-ACD8-23579E1DEDF2}" type="presParOf" srcId="{02846CA1-ECAA-DD49-888F-DA7970CDAAE0}" destId="{D63CD5BE-1413-2F4D-91F6-F875D56704AA}" srcOrd="2" destOrd="0" presId="urn:microsoft.com/office/officeart/2005/8/layout/vList2"/>
    <dgm:cxn modelId="{457BC443-AEC5-FA4A-AA84-C0E10E42227E}" type="presParOf" srcId="{02846CA1-ECAA-DD49-888F-DA7970CDAAE0}" destId="{F015DBA7-1378-0E4A-897A-495BC5C63E2B}" srcOrd="3" destOrd="0" presId="urn:microsoft.com/office/officeart/2005/8/layout/vList2"/>
    <dgm:cxn modelId="{A2363BC4-039A-A547-AAC5-36DF7F82D992}" type="presParOf" srcId="{02846CA1-ECAA-DD49-888F-DA7970CDAAE0}" destId="{9B70878C-746E-F54A-9B9C-27E43C8F4469}" srcOrd="4" destOrd="0" presId="urn:microsoft.com/office/officeart/2005/8/layout/vList2"/>
    <dgm:cxn modelId="{262AC92F-3896-8F40-8F9F-717B739C0435}" type="presParOf" srcId="{02846CA1-ECAA-DD49-888F-DA7970CDAAE0}" destId="{91022830-395A-1345-91D0-B208DB418B8E}" srcOrd="5" destOrd="0" presId="urn:microsoft.com/office/officeart/2005/8/layout/vList2"/>
    <dgm:cxn modelId="{B51281BD-38A5-6A4D-A299-E33D25AAC872}" type="presParOf" srcId="{02846CA1-ECAA-DD49-888F-DA7970CDAAE0}" destId="{34AEF0B1-ADE1-BD4D-8218-99B93172558C}"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CB5CA2F-0D78-4399-B763-05EEBCF60DA7}"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2A5DBDA9-2B19-4123-9089-5968851264BC}">
      <dgm:prSet/>
      <dgm:spPr>
        <a:solidFill>
          <a:schemeClr val="accent5">
            <a:hueOff val="0"/>
            <a:satOff val="0"/>
            <a:lumOff val="0"/>
            <a:alpha val="40000"/>
          </a:schemeClr>
        </a:solidFill>
      </dgm:spPr>
      <dgm:t>
        <a:bodyPr/>
        <a:lstStyle/>
        <a:p>
          <a:r>
            <a:rPr lang="en-US" dirty="0"/>
            <a:t>How has “L” ridership changed between 2014 to 2020?</a:t>
          </a:r>
        </a:p>
      </dgm:t>
    </dgm:pt>
    <dgm:pt modelId="{7ABDE703-2FBB-492F-AFC0-07E2C5E19942}" type="parTrans" cxnId="{42F6064E-46D1-4107-9F03-A39CB5C797CD}">
      <dgm:prSet/>
      <dgm:spPr/>
      <dgm:t>
        <a:bodyPr/>
        <a:lstStyle/>
        <a:p>
          <a:endParaRPr lang="en-US"/>
        </a:p>
      </dgm:t>
    </dgm:pt>
    <dgm:pt modelId="{3DBA2801-0C53-4E1B-87E5-8D28AD67C6AF}" type="sibTrans" cxnId="{42F6064E-46D1-4107-9F03-A39CB5C797CD}">
      <dgm:prSet/>
      <dgm:spPr/>
      <dgm:t>
        <a:bodyPr/>
        <a:lstStyle/>
        <a:p>
          <a:endParaRPr lang="en-US"/>
        </a:p>
      </dgm:t>
    </dgm:pt>
    <dgm:pt modelId="{2727F3F8-ECD2-4D89-A015-7306AFDC8F14}">
      <dgm:prSet/>
      <dgm:spPr>
        <a:solidFill>
          <a:schemeClr val="accent5">
            <a:hueOff val="-2252848"/>
            <a:satOff val="-5806"/>
            <a:lumOff val="-3922"/>
            <a:alpha val="40000"/>
          </a:schemeClr>
        </a:solidFill>
      </dgm:spPr>
      <dgm:t>
        <a:bodyPr/>
        <a:lstStyle/>
        <a:p>
          <a:r>
            <a:rPr lang="en-US" dirty="0"/>
            <a:t>Between 2014 and 2020, what “L” lines had the highest ridership? What stations on those lines had the highest ridership?</a:t>
          </a:r>
        </a:p>
      </dgm:t>
    </dgm:pt>
    <dgm:pt modelId="{39113779-F367-41F4-BAD4-0CF72B97C16C}" type="parTrans" cxnId="{6AD7889C-DD3E-4914-831D-4A0C8BD614F2}">
      <dgm:prSet/>
      <dgm:spPr/>
      <dgm:t>
        <a:bodyPr/>
        <a:lstStyle/>
        <a:p>
          <a:endParaRPr lang="en-US"/>
        </a:p>
      </dgm:t>
    </dgm:pt>
    <dgm:pt modelId="{45A9801D-8197-4BCB-BC4E-CB92AFAB013A}" type="sibTrans" cxnId="{6AD7889C-DD3E-4914-831D-4A0C8BD614F2}">
      <dgm:prSet/>
      <dgm:spPr/>
      <dgm:t>
        <a:bodyPr/>
        <a:lstStyle/>
        <a:p>
          <a:endParaRPr lang="en-US"/>
        </a:p>
      </dgm:t>
    </dgm:pt>
    <dgm:pt modelId="{235BE9AA-7E16-4039-ACAD-D16C6D3B6C9F}">
      <dgm:prSet/>
      <dgm:spPr/>
      <dgm:t>
        <a:bodyPr/>
        <a:lstStyle/>
        <a:p>
          <a:r>
            <a:rPr lang="en-US" dirty="0"/>
            <a:t>Between 2014 and 2020, was there a seasonal component to “L” ridership?</a:t>
          </a:r>
        </a:p>
      </dgm:t>
    </dgm:pt>
    <dgm:pt modelId="{9918440C-179C-44A6-AD1E-944716692C93}" type="parTrans" cxnId="{75363811-7332-45D1-A6B6-B53DA0C5818B}">
      <dgm:prSet/>
      <dgm:spPr/>
      <dgm:t>
        <a:bodyPr/>
        <a:lstStyle/>
        <a:p>
          <a:endParaRPr lang="en-US"/>
        </a:p>
      </dgm:t>
    </dgm:pt>
    <dgm:pt modelId="{9AD702A4-8127-44C2-B894-B479CE0CE0EB}" type="sibTrans" cxnId="{75363811-7332-45D1-A6B6-B53DA0C5818B}">
      <dgm:prSet/>
      <dgm:spPr/>
      <dgm:t>
        <a:bodyPr/>
        <a:lstStyle/>
        <a:p>
          <a:endParaRPr lang="en-US"/>
        </a:p>
      </dgm:t>
    </dgm:pt>
    <dgm:pt modelId="{5234B9BC-B053-40E7-9B84-C11EC3F76E6F}">
      <dgm:prSet/>
      <dgm:spPr>
        <a:solidFill>
          <a:schemeClr val="accent5">
            <a:hueOff val="-6758543"/>
            <a:satOff val="-17419"/>
            <a:lumOff val="-11765"/>
            <a:alpha val="40000"/>
          </a:schemeClr>
        </a:solidFill>
      </dgm:spPr>
      <dgm:t>
        <a:bodyPr/>
        <a:lstStyle/>
        <a:p>
          <a:r>
            <a:rPr lang="en-US" dirty="0"/>
            <a:t>How was CTA “L” ridership impacted in 2020?</a:t>
          </a:r>
        </a:p>
      </dgm:t>
    </dgm:pt>
    <dgm:pt modelId="{574D1559-45CA-46EE-84A3-94CC0ED4B18E}" type="parTrans" cxnId="{A41D4EB9-ACE0-4E13-A2A3-53C0887F429A}">
      <dgm:prSet/>
      <dgm:spPr/>
      <dgm:t>
        <a:bodyPr/>
        <a:lstStyle/>
        <a:p>
          <a:endParaRPr lang="en-US"/>
        </a:p>
      </dgm:t>
    </dgm:pt>
    <dgm:pt modelId="{EC562F5A-9046-42D6-BC25-442878C0A63C}" type="sibTrans" cxnId="{A41D4EB9-ACE0-4E13-A2A3-53C0887F429A}">
      <dgm:prSet/>
      <dgm:spPr/>
      <dgm:t>
        <a:bodyPr/>
        <a:lstStyle/>
        <a:p>
          <a:endParaRPr lang="en-US"/>
        </a:p>
      </dgm:t>
    </dgm:pt>
    <dgm:pt modelId="{02846CA1-ECAA-DD49-888F-DA7970CDAAE0}" type="pres">
      <dgm:prSet presAssocID="{2CB5CA2F-0D78-4399-B763-05EEBCF60DA7}" presName="linear" presStyleCnt="0">
        <dgm:presLayoutVars>
          <dgm:animLvl val="lvl"/>
          <dgm:resizeHandles val="exact"/>
        </dgm:presLayoutVars>
      </dgm:prSet>
      <dgm:spPr/>
    </dgm:pt>
    <dgm:pt modelId="{C7ED1B23-49C7-F74E-83E2-33ED2F5A109D}" type="pres">
      <dgm:prSet presAssocID="{2A5DBDA9-2B19-4123-9089-5968851264BC}" presName="parentText" presStyleLbl="node1" presStyleIdx="0" presStyleCnt="4">
        <dgm:presLayoutVars>
          <dgm:chMax val="0"/>
          <dgm:bulletEnabled val="1"/>
        </dgm:presLayoutVars>
      </dgm:prSet>
      <dgm:spPr/>
    </dgm:pt>
    <dgm:pt modelId="{97B99C0C-C548-1147-AF33-045F85728CE0}" type="pres">
      <dgm:prSet presAssocID="{3DBA2801-0C53-4E1B-87E5-8D28AD67C6AF}" presName="spacer" presStyleCnt="0"/>
      <dgm:spPr/>
    </dgm:pt>
    <dgm:pt modelId="{D63CD5BE-1413-2F4D-91F6-F875D56704AA}" type="pres">
      <dgm:prSet presAssocID="{2727F3F8-ECD2-4D89-A015-7306AFDC8F14}" presName="parentText" presStyleLbl="node1" presStyleIdx="1" presStyleCnt="4">
        <dgm:presLayoutVars>
          <dgm:chMax val="0"/>
          <dgm:bulletEnabled val="1"/>
        </dgm:presLayoutVars>
      </dgm:prSet>
      <dgm:spPr/>
    </dgm:pt>
    <dgm:pt modelId="{F015DBA7-1378-0E4A-897A-495BC5C63E2B}" type="pres">
      <dgm:prSet presAssocID="{45A9801D-8197-4BCB-BC4E-CB92AFAB013A}" presName="spacer" presStyleCnt="0"/>
      <dgm:spPr/>
    </dgm:pt>
    <dgm:pt modelId="{9B70878C-746E-F54A-9B9C-27E43C8F4469}" type="pres">
      <dgm:prSet presAssocID="{235BE9AA-7E16-4039-ACAD-D16C6D3B6C9F}" presName="parentText" presStyleLbl="node1" presStyleIdx="2" presStyleCnt="4">
        <dgm:presLayoutVars>
          <dgm:chMax val="0"/>
          <dgm:bulletEnabled val="1"/>
        </dgm:presLayoutVars>
      </dgm:prSet>
      <dgm:spPr/>
    </dgm:pt>
    <dgm:pt modelId="{91022830-395A-1345-91D0-B208DB418B8E}" type="pres">
      <dgm:prSet presAssocID="{9AD702A4-8127-44C2-B894-B479CE0CE0EB}" presName="spacer" presStyleCnt="0"/>
      <dgm:spPr/>
    </dgm:pt>
    <dgm:pt modelId="{34AEF0B1-ADE1-BD4D-8218-99B93172558C}" type="pres">
      <dgm:prSet presAssocID="{5234B9BC-B053-40E7-9B84-C11EC3F76E6F}" presName="parentText" presStyleLbl="node1" presStyleIdx="3" presStyleCnt="4">
        <dgm:presLayoutVars>
          <dgm:chMax val="0"/>
          <dgm:bulletEnabled val="1"/>
        </dgm:presLayoutVars>
      </dgm:prSet>
      <dgm:spPr/>
    </dgm:pt>
  </dgm:ptLst>
  <dgm:cxnLst>
    <dgm:cxn modelId="{75363811-7332-45D1-A6B6-B53DA0C5818B}" srcId="{2CB5CA2F-0D78-4399-B763-05EEBCF60DA7}" destId="{235BE9AA-7E16-4039-ACAD-D16C6D3B6C9F}" srcOrd="2" destOrd="0" parTransId="{9918440C-179C-44A6-AD1E-944716692C93}" sibTransId="{9AD702A4-8127-44C2-B894-B479CE0CE0EB}"/>
    <dgm:cxn modelId="{42F6064E-46D1-4107-9F03-A39CB5C797CD}" srcId="{2CB5CA2F-0D78-4399-B763-05EEBCF60DA7}" destId="{2A5DBDA9-2B19-4123-9089-5968851264BC}" srcOrd="0" destOrd="0" parTransId="{7ABDE703-2FBB-492F-AFC0-07E2C5E19942}" sibTransId="{3DBA2801-0C53-4E1B-87E5-8D28AD67C6AF}"/>
    <dgm:cxn modelId="{6AD7889C-DD3E-4914-831D-4A0C8BD614F2}" srcId="{2CB5CA2F-0D78-4399-B763-05EEBCF60DA7}" destId="{2727F3F8-ECD2-4D89-A015-7306AFDC8F14}" srcOrd="1" destOrd="0" parTransId="{39113779-F367-41F4-BAD4-0CF72B97C16C}" sibTransId="{45A9801D-8197-4BCB-BC4E-CB92AFAB013A}"/>
    <dgm:cxn modelId="{6F34D8AF-4B6F-494A-A70C-344653477615}" type="presOf" srcId="{235BE9AA-7E16-4039-ACAD-D16C6D3B6C9F}" destId="{9B70878C-746E-F54A-9B9C-27E43C8F4469}" srcOrd="0" destOrd="0" presId="urn:microsoft.com/office/officeart/2005/8/layout/vList2"/>
    <dgm:cxn modelId="{A41D4EB9-ACE0-4E13-A2A3-53C0887F429A}" srcId="{2CB5CA2F-0D78-4399-B763-05EEBCF60DA7}" destId="{5234B9BC-B053-40E7-9B84-C11EC3F76E6F}" srcOrd="3" destOrd="0" parTransId="{574D1559-45CA-46EE-84A3-94CC0ED4B18E}" sibTransId="{EC562F5A-9046-42D6-BC25-442878C0A63C}"/>
    <dgm:cxn modelId="{B608ACCE-195B-DB4C-BE43-846BDE2C24B6}" type="presOf" srcId="{2727F3F8-ECD2-4D89-A015-7306AFDC8F14}" destId="{D63CD5BE-1413-2F4D-91F6-F875D56704AA}" srcOrd="0" destOrd="0" presId="urn:microsoft.com/office/officeart/2005/8/layout/vList2"/>
    <dgm:cxn modelId="{84EE5BD1-2ECE-5940-A5F6-7647B999782E}" type="presOf" srcId="{5234B9BC-B053-40E7-9B84-C11EC3F76E6F}" destId="{34AEF0B1-ADE1-BD4D-8218-99B93172558C}" srcOrd="0" destOrd="0" presId="urn:microsoft.com/office/officeart/2005/8/layout/vList2"/>
    <dgm:cxn modelId="{8205F6DA-8AA6-CB4C-883A-6CA623DC06B0}" type="presOf" srcId="{2A5DBDA9-2B19-4123-9089-5968851264BC}" destId="{C7ED1B23-49C7-F74E-83E2-33ED2F5A109D}" srcOrd="0" destOrd="0" presId="urn:microsoft.com/office/officeart/2005/8/layout/vList2"/>
    <dgm:cxn modelId="{C5DEFFFB-EE04-1B42-ABB5-0232C8F9A929}" type="presOf" srcId="{2CB5CA2F-0D78-4399-B763-05EEBCF60DA7}" destId="{02846CA1-ECAA-DD49-888F-DA7970CDAAE0}" srcOrd="0" destOrd="0" presId="urn:microsoft.com/office/officeart/2005/8/layout/vList2"/>
    <dgm:cxn modelId="{EE1C5304-E8DF-0D43-B67B-ED14FA019ED1}" type="presParOf" srcId="{02846CA1-ECAA-DD49-888F-DA7970CDAAE0}" destId="{C7ED1B23-49C7-F74E-83E2-33ED2F5A109D}" srcOrd="0" destOrd="0" presId="urn:microsoft.com/office/officeart/2005/8/layout/vList2"/>
    <dgm:cxn modelId="{596A3947-B218-9949-B941-0C989565BD9F}" type="presParOf" srcId="{02846CA1-ECAA-DD49-888F-DA7970CDAAE0}" destId="{97B99C0C-C548-1147-AF33-045F85728CE0}" srcOrd="1" destOrd="0" presId="urn:microsoft.com/office/officeart/2005/8/layout/vList2"/>
    <dgm:cxn modelId="{9334BB22-4A73-914F-ACD8-23579E1DEDF2}" type="presParOf" srcId="{02846CA1-ECAA-DD49-888F-DA7970CDAAE0}" destId="{D63CD5BE-1413-2F4D-91F6-F875D56704AA}" srcOrd="2" destOrd="0" presId="urn:microsoft.com/office/officeart/2005/8/layout/vList2"/>
    <dgm:cxn modelId="{457BC443-AEC5-FA4A-AA84-C0E10E42227E}" type="presParOf" srcId="{02846CA1-ECAA-DD49-888F-DA7970CDAAE0}" destId="{F015DBA7-1378-0E4A-897A-495BC5C63E2B}" srcOrd="3" destOrd="0" presId="urn:microsoft.com/office/officeart/2005/8/layout/vList2"/>
    <dgm:cxn modelId="{A2363BC4-039A-A547-AAC5-36DF7F82D992}" type="presParOf" srcId="{02846CA1-ECAA-DD49-888F-DA7970CDAAE0}" destId="{9B70878C-746E-F54A-9B9C-27E43C8F4469}" srcOrd="4" destOrd="0" presId="urn:microsoft.com/office/officeart/2005/8/layout/vList2"/>
    <dgm:cxn modelId="{262AC92F-3896-8F40-8F9F-717B739C0435}" type="presParOf" srcId="{02846CA1-ECAA-DD49-888F-DA7970CDAAE0}" destId="{91022830-395A-1345-91D0-B208DB418B8E}" srcOrd="5" destOrd="0" presId="urn:microsoft.com/office/officeart/2005/8/layout/vList2"/>
    <dgm:cxn modelId="{B51281BD-38A5-6A4D-A299-E33D25AAC872}" type="presParOf" srcId="{02846CA1-ECAA-DD49-888F-DA7970CDAAE0}" destId="{34AEF0B1-ADE1-BD4D-8218-99B93172558C}"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CB5CA2F-0D78-4399-B763-05EEBCF60DA7}"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2A5DBDA9-2B19-4123-9089-5968851264BC}">
      <dgm:prSet/>
      <dgm:spPr>
        <a:solidFill>
          <a:schemeClr val="accent5">
            <a:hueOff val="0"/>
            <a:satOff val="0"/>
            <a:lumOff val="0"/>
            <a:alpha val="40000"/>
          </a:schemeClr>
        </a:solidFill>
      </dgm:spPr>
      <dgm:t>
        <a:bodyPr/>
        <a:lstStyle/>
        <a:p>
          <a:r>
            <a:rPr lang="en-US" dirty="0"/>
            <a:t>How has “L” ridership changed between 2014 to 2020?</a:t>
          </a:r>
        </a:p>
      </dgm:t>
    </dgm:pt>
    <dgm:pt modelId="{7ABDE703-2FBB-492F-AFC0-07E2C5E19942}" type="parTrans" cxnId="{42F6064E-46D1-4107-9F03-A39CB5C797CD}">
      <dgm:prSet/>
      <dgm:spPr/>
      <dgm:t>
        <a:bodyPr/>
        <a:lstStyle/>
        <a:p>
          <a:endParaRPr lang="en-US"/>
        </a:p>
      </dgm:t>
    </dgm:pt>
    <dgm:pt modelId="{3DBA2801-0C53-4E1B-87E5-8D28AD67C6AF}" type="sibTrans" cxnId="{42F6064E-46D1-4107-9F03-A39CB5C797CD}">
      <dgm:prSet/>
      <dgm:spPr/>
      <dgm:t>
        <a:bodyPr/>
        <a:lstStyle/>
        <a:p>
          <a:endParaRPr lang="en-US"/>
        </a:p>
      </dgm:t>
    </dgm:pt>
    <dgm:pt modelId="{2727F3F8-ECD2-4D89-A015-7306AFDC8F14}">
      <dgm:prSet/>
      <dgm:spPr>
        <a:solidFill>
          <a:schemeClr val="accent5">
            <a:hueOff val="-2252848"/>
            <a:satOff val="-5806"/>
            <a:lumOff val="-3922"/>
            <a:alpha val="40000"/>
          </a:schemeClr>
        </a:solidFill>
      </dgm:spPr>
      <dgm:t>
        <a:bodyPr/>
        <a:lstStyle/>
        <a:p>
          <a:r>
            <a:rPr lang="en-US" dirty="0"/>
            <a:t>Between 2014 and 2020, what “L” lines had the highest ridership? What stations on those lines had the highest ridership?</a:t>
          </a:r>
        </a:p>
      </dgm:t>
    </dgm:pt>
    <dgm:pt modelId="{39113779-F367-41F4-BAD4-0CF72B97C16C}" type="parTrans" cxnId="{6AD7889C-DD3E-4914-831D-4A0C8BD614F2}">
      <dgm:prSet/>
      <dgm:spPr/>
      <dgm:t>
        <a:bodyPr/>
        <a:lstStyle/>
        <a:p>
          <a:endParaRPr lang="en-US"/>
        </a:p>
      </dgm:t>
    </dgm:pt>
    <dgm:pt modelId="{45A9801D-8197-4BCB-BC4E-CB92AFAB013A}" type="sibTrans" cxnId="{6AD7889C-DD3E-4914-831D-4A0C8BD614F2}">
      <dgm:prSet/>
      <dgm:spPr/>
      <dgm:t>
        <a:bodyPr/>
        <a:lstStyle/>
        <a:p>
          <a:endParaRPr lang="en-US"/>
        </a:p>
      </dgm:t>
    </dgm:pt>
    <dgm:pt modelId="{235BE9AA-7E16-4039-ACAD-D16C6D3B6C9F}">
      <dgm:prSet/>
      <dgm:spPr>
        <a:solidFill>
          <a:schemeClr val="accent5">
            <a:hueOff val="-4505695"/>
            <a:satOff val="-11613"/>
            <a:lumOff val="-7843"/>
            <a:alpha val="40000"/>
          </a:schemeClr>
        </a:solidFill>
      </dgm:spPr>
      <dgm:t>
        <a:bodyPr/>
        <a:lstStyle/>
        <a:p>
          <a:r>
            <a:rPr lang="en-US" dirty="0"/>
            <a:t>Between 2014 and 2020, was there a seasonal component to “L” ridership?</a:t>
          </a:r>
        </a:p>
      </dgm:t>
    </dgm:pt>
    <dgm:pt modelId="{9918440C-179C-44A6-AD1E-944716692C93}" type="parTrans" cxnId="{75363811-7332-45D1-A6B6-B53DA0C5818B}">
      <dgm:prSet/>
      <dgm:spPr/>
      <dgm:t>
        <a:bodyPr/>
        <a:lstStyle/>
        <a:p>
          <a:endParaRPr lang="en-US"/>
        </a:p>
      </dgm:t>
    </dgm:pt>
    <dgm:pt modelId="{9AD702A4-8127-44C2-B894-B479CE0CE0EB}" type="sibTrans" cxnId="{75363811-7332-45D1-A6B6-B53DA0C5818B}">
      <dgm:prSet/>
      <dgm:spPr/>
      <dgm:t>
        <a:bodyPr/>
        <a:lstStyle/>
        <a:p>
          <a:endParaRPr lang="en-US"/>
        </a:p>
      </dgm:t>
    </dgm:pt>
    <dgm:pt modelId="{5234B9BC-B053-40E7-9B84-C11EC3F76E6F}">
      <dgm:prSet/>
      <dgm:spPr/>
      <dgm:t>
        <a:bodyPr/>
        <a:lstStyle/>
        <a:p>
          <a:r>
            <a:rPr lang="en-US" dirty="0"/>
            <a:t>How was CTA “L” ridership impacted in 2020?</a:t>
          </a:r>
        </a:p>
      </dgm:t>
    </dgm:pt>
    <dgm:pt modelId="{574D1559-45CA-46EE-84A3-94CC0ED4B18E}" type="parTrans" cxnId="{A41D4EB9-ACE0-4E13-A2A3-53C0887F429A}">
      <dgm:prSet/>
      <dgm:spPr/>
      <dgm:t>
        <a:bodyPr/>
        <a:lstStyle/>
        <a:p>
          <a:endParaRPr lang="en-US"/>
        </a:p>
      </dgm:t>
    </dgm:pt>
    <dgm:pt modelId="{EC562F5A-9046-42D6-BC25-442878C0A63C}" type="sibTrans" cxnId="{A41D4EB9-ACE0-4E13-A2A3-53C0887F429A}">
      <dgm:prSet/>
      <dgm:spPr/>
      <dgm:t>
        <a:bodyPr/>
        <a:lstStyle/>
        <a:p>
          <a:endParaRPr lang="en-US"/>
        </a:p>
      </dgm:t>
    </dgm:pt>
    <dgm:pt modelId="{02846CA1-ECAA-DD49-888F-DA7970CDAAE0}" type="pres">
      <dgm:prSet presAssocID="{2CB5CA2F-0D78-4399-B763-05EEBCF60DA7}" presName="linear" presStyleCnt="0">
        <dgm:presLayoutVars>
          <dgm:animLvl val="lvl"/>
          <dgm:resizeHandles val="exact"/>
        </dgm:presLayoutVars>
      </dgm:prSet>
      <dgm:spPr/>
    </dgm:pt>
    <dgm:pt modelId="{C7ED1B23-49C7-F74E-83E2-33ED2F5A109D}" type="pres">
      <dgm:prSet presAssocID="{2A5DBDA9-2B19-4123-9089-5968851264BC}" presName="parentText" presStyleLbl="node1" presStyleIdx="0" presStyleCnt="4">
        <dgm:presLayoutVars>
          <dgm:chMax val="0"/>
          <dgm:bulletEnabled val="1"/>
        </dgm:presLayoutVars>
      </dgm:prSet>
      <dgm:spPr/>
    </dgm:pt>
    <dgm:pt modelId="{97B99C0C-C548-1147-AF33-045F85728CE0}" type="pres">
      <dgm:prSet presAssocID="{3DBA2801-0C53-4E1B-87E5-8D28AD67C6AF}" presName="spacer" presStyleCnt="0"/>
      <dgm:spPr/>
    </dgm:pt>
    <dgm:pt modelId="{D63CD5BE-1413-2F4D-91F6-F875D56704AA}" type="pres">
      <dgm:prSet presAssocID="{2727F3F8-ECD2-4D89-A015-7306AFDC8F14}" presName="parentText" presStyleLbl="node1" presStyleIdx="1" presStyleCnt="4">
        <dgm:presLayoutVars>
          <dgm:chMax val="0"/>
          <dgm:bulletEnabled val="1"/>
        </dgm:presLayoutVars>
      </dgm:prSet>
      <dgm:spPr/>
    </dgm:pt>
    <dgm:pt modelId="{F015DBA7-1378-0E4A-897A-495BC5C63E2B}" type="pres">
      <dgm:prSet presAssocID="{45A9801D-8197-4BCB-BC4E-CB92AFAB013A}" presName="spacer" presStyleCnt="0"/>
      <dgm:spPr/>
    </dgm:pt>
    <dgm:pt modelId="{9B70878C-746E-F54A-9B9C-27E43C8F4469}" type="pres">
      <dgm:prSet presAssocID="{235BE9AA-7E16-4039-ACAD-D16C6D3B6C9F}" presName="parentText" presStyleLbl="node1" presStyleIdx="2" presStyleCnt="4">
        <dgm:presLayoutVars>
          <dgm:chMax val="0"/>
          <dgm:bulletEnabled val="1"/>
        </dgm:presLayoutVars>
      </dgm:prSet>
      <dgm:spPr/>
    </dgm:pt>
    <dgm:pt modelId="{91022830-395A-1345-91D0-B208DB418B8E}" type="pres">
      <dgm:prSet presAssocID="{9AD702A4-8127-44C2-B894-B479CE0CE0EB}" presName="spacer" presStyleCnt="0"/>
      <dgm:spPr/>
    </dgm:pt>
    <dgm:pt modelId="{34AEF0B1-ADE1-BD4D-8218-99B93172558C}" type="pres">
      <dgm:prSet presAssocID="{5234B9BC-B053-40E7-9B84-C11EC3F76E6F}" presName="parentText" presStyleLbl="node1" presStyleIdx="3" presStyleCnt="4">
        <dgm:presLayoutVars>
          <dgm:chMax val="0"/>
          <dgm:bulletEnabled val="1"/>
        </dgm:presLayoutVars>
      </dgm:prSet>
      <dgm:spPr/>
    </dgm:pt>
  </dgm:ptLst>
  <dgm:cxnLst>
    <dgm:cxn modelId="{75363811-7332-45D1-A6B6-B53DA0C5818B}" srcId="{2CB5CA2F-0D78-4399-B763-05EEBCF60DA7}" destId="{235BE9AA-7E16-4039-ACAD-D16C6D3B6C9F}" srcOrd="2" destOrd="0" parTransId="{9918440C-179C-44A6-AD1E-944716692C93}" sibTransId="{9AD702A4-8127-44C2-B894-B479CE0CE0EB}"/>
    <dgm:cxn modelId="{42F6064E-46D1-4107-9F03-A39CB5C797CD}" srcId="{2CB5CA2F-0D78-4399-B763-05EEBCF60DA7}" destId="{2A5DBDA9-2B19-4123-9089-5968851264BC}" srcOrd="0" destOrd="0" parTransId="{7ABDE703-2FBB-492F-AFC0-07E2C5E19942}" sibTransId="{3DBA2801-0C53-4E1B-87E5-8D28AD67C6AF}"/>
    <dgm:cxn modelId="{6AD7889C-DD3E-4914-831D-4A0C8BD614F2}" srcId="{2CB5CA2F-0D78-4399-B763-05EEBCF60DA7}" destId="{2727F3F8-ECD2-4D89-A015-7306AFDC8F14}" srcOrd="1" destOrd="0" parTransId="{39113779-F367-41F4-BAD4-0CF72B97C16C}" sibTransId="{45A9801D-8197-4BCB-BC4E-CB92AFAB013A}"/>
    <dgm:cxn modelId="{6F34D8AF-4B6F-494A-A70C-344653477615}" type="presOf" srcId="{235BE9AA-7E16-4039-ACAD-D16C6D3B6C9F}" destId="{9B70878C-746E-F54A-9B9C-27E43C8F4469}" srcOrd="0" destOrd="0" presId="urn:microsoft.com/office/officeart/2005/8/layout/vList2"/>
    <dgm:cxn modelId="{A41D4EB9-ACE0-4E13-A2A3-53C0887F429A}" srcId="{2CB5CA2F-0D78-4399-B763-05EEBCF60DA7}" destId="{5234B9BC-B053-40E7-9B84-C11EC3F76E6F}" srcOrd="3" destOrd="0" parTransId="{574D1559-45CA-46EE-84A3-94CC0ED4B18E}" sibTransId="{EC562F5A-9046-42D6-BC25-442878C0A63C}"/>
    <dgm:cxn modelId="{B608ACCE-195B-DB4C-BE43-846BDE2C24B6}" type="presOf" srcId="{2727F3F8-ECD2-4D89-A015-7306AFDC8F14}" destId="{D63CD5BE-1413-2F4D-91F6-F875D56704AA}" srcOrd="0" destOrd="0" presId="urn:microsoft.com/office/officeart/2005/8/layout/vList2"/>
    <dgm:cxn modelId="{84EE5BD1-2ECE-5940-A5F6-7647B999782E}" type="presOf" srcId="{5234B9BC-B053-40E7-9B84-C11EC3F76E6F}" destId="{34AEF0B1-ADE1-BD4D-8218-99B93172558C}" srcOrd="0" destOrd="0" presId="urn:microsoft.com/office/officeart/2005/8/layout/vList2"/>
    <dgm:cxn modelId="{8205F6DA-8AA6-CB4C-883A-6CA623DC06B0}" type="presOf" srcId="{2A5DBDA9-2B19-4123-9089-5968851264BC}" destId="{C7ED1B23-49C7-F74E-83E2-33ED2F5A109D}" srcOrd="0" destOrd="0" presId="urn:microsoft.com/office/officeart/2005/8/layout/vList2"/>
    <dgm:cxn modelId="{C5DEFFFB-EE04-1B42-ABB5-0232C8F9A929}" type="presOf" srcId="{2CB5CA2F-0D78-4399-B763-05EEBCF60DA7}" destId="{02846CA1-ECAA-DD49-888F-DA7970CDAAE0}" srcOrd="0" destOrd="0" presId="urn:microsoft.com/office/officeart/2005/8/layout/vList2"/>
    <dgm:cxn modelId="{EE1C5304-E8DF-0D43-B67B-ED14FA019ED1}" type="presParOf" srcId="{02846CA1-ECAA-DD49-888F-DA7970CDAAE0}" destId="{C7ED1B23-49C7-F74E-83E2-33ED2F5A109D}" srcOrd="0" destOrd="0" presId="urn:microsoft.com/office/officeart/2005/8/layout/vList2"/>
    <dgm:cxn modelId="{596A3947-B218-9949-B941-0C989565BD9F}" type="presParOf" srcId="{02846CA1-ECAA-DD49-888F-DA7970CDAAE0}" destId="{97B99C0C-C548-1147-AF33-045F85728CE0}" srcOrd="1" destOrd="0" presId="urn:microsoft.com/office/officeart/2005/8/layout/vList2"/>
    <dgm:cxn modelId="{9334BB22-4A73-914F-ACD8-23579E1DEDF2}" type="presParOf" srcId="{02846CA1-ECAA-DD49-888F-DA7970CDAAE0}" destId="{D63CD5BE-1413-2F4D-91F6-F875D56704AA}" srcOrd="2" destOrd="0" presId="urn:microsoft.com/office/officeart/2005/8/layout/vList2"/>
    <dgm:cxn modelId="{457BC443-AEC5-FA4A-AA84-C0E10E42227E}" type="presParOf" srcId="{02846CA1-ECAA-DD49-888F-DA7970CDAAE0}" destId="{F015DBA7-1378-0E4A-897A-495BC5C63E2B}" srcOrd="3" destOrd="0" presId="urn:microsoft.com/office/officeart/2005/8/layout/vList2"/>
    <dgm:cxn modelId="{A2363BC4-039A-A547-AAC5-36DF7F82D992}" type="presParOf" srcId="{02846CA1-ECAA-DD49-888F-DA7970CDAAE0}" destId="{9B70878C-746E-F54A-9B9C-27E43C8F4469}" srcOrd="4" destOrd="0" presId="urn:microsoft.com/office/officeart/2005/8/layout/vList2"/>
    <dgm:cxn modelId="{262AC92F-3896-8F40-8F9F-717B739C0435}" type="presParOf" srcId="{02846CA1-ECAA-DD49-888F-DA7970CDAAE0}" destId="{91022830-395A-1345-91D0-B208DB418B8E}" srcOrd="5" destOrd="0" presId="urn:microsoft.com/office/officeart/2005/8/layout/vList2"/>
    <dgm:cxn modelId="{B51281BD-38A5-6A4D-A299-E33D25AAC872}" type="presParOf" srcId="{02846CA1-ECAA-DD49-888F-DA7970CDAAE0}" destId="{34AEF0B1-ADE1-BD4D-8218-99B93172558C}"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ED1B23-49C7-F74E-83E2-33ED2F5A109D}">
      <dsp:nvSpPr>
        <dsp:cNvPr id="0" name=""/>
        <dsp:cNvSpPr/>
      </dsp:nvSpPr>
      <dsp:spPr>
        <a:xfrm>
          <a:off x="0" y="1009"/>
          <a:ext cx="7640665" cy="156633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How has “L” ridership changed between 2014 to 2020?</a:t>
          </a:r>
        </a:p>
      </dsp:txBody>
      <dsp:txXfrm>
        <a:off x="76462" y="77471"/>
        <a:ext cx="7487741" cy="1413413"/>
      </dsp:txXfrm>
    </dsp:sp>
    <dsp:sp modelId="{D63CD5BE-1413-2F4D-91F6-F875D56704AA}">
      <dsp:nvSpPr>
        <dsp:cNvPr id="0" name=""/>
        <dsp:cNvSpPr/>
      </dsp:nvSpPr>
      <dsp:spPr>
        <a:xfrm>
          <a:off x="0" y="1647986"/>
          <a:ext cx="7640665" cy="1566337"/>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Between 2014 and 2020, what “L” lines had the highest ridership? What stations on those lines had the highest ridership?</a:t>
          </a:r>
        </a:p>
      </dsp:txBody>
      <dsp:txXfrm>
        <a:off x="76462" y="1724448"/>
        <a:ext cx="7487741" cy="1413413"/>
      </dsp:txXfrm>
    </dsp:sp>
    <dsp:sp modelId="{9B70878C-746E-F54A-9B9C-27E43C8F4469}">
      <dsp:nvSpPr>
        <dsp:cNvPr id="0" name=""/>
        <dsp:cNvSpPr/>
      </dsp:nvSpPr>
      <dsp:spPr>
        <a:xfrm>
          <a:off x="0" y="3294963"/>
          <a:ext cx="7640665" cy="1566337"/>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Between 2014 and 2020, was there a seasonal component to “L” ridership?</a:t>
          </a:r>
        </a:p>
      </dsp:txBody>
      <dsp:txXfrm>
        <a:off x="76462" y="3371425"/>
        <a:ext cx="7487741" cy="1413413"/>
      </dsp:txXfrm>
    </dsp:sp>
    <dsp:sp modelId="{34AEF0B1-ADE1-BD4D-8218-99B93172558C}">
      <dsp:nvSpPr>
        <dsp:cNvPr id="0" name=""/>
        <dsp:cNvSpPr/>
      </dsp:nvSpPr>
      <dsp:spPr>
        <a:xfrm>
          <a:off x="0" y="4941941"/>
          <a:ext cx="7640665" cy="1566337"/>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How was CTA “L” ridership impacted in 2020? Has it rebounded so far in 2021? </a:t>
          </a:r>
        </a:p>
      </dsp:txBody>
      <dsp:txXfrm>
        <a:off x="76462" y="5018403"/>
        <a:ext cx="7487741" cy="14134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3FBA2B-677E-4849-998C-74643FF802E3}">
      <dsp:nvSpPr>
        <dsp:cNvPr id="0" name=""/>
        <dsp:cNvSpPr/>
      </dsp:nvSpPr>
      <dsp:spPr>
        <a:xfrm>
          <a:off x="0" y="311584"/>
          <a:ext cx="6666833" cy="161595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395732" rIns="517420"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We reviewed the data to understand how it was organized. The dataset was quite large and had great depth (ex: type of day, line colors intersecting at stations, etc.) </a:t>
          </a:r>
        </a:p>
      </dsp:txBody>
      <dsp:txXfrm>
        <a:off x="0" y="311584"/>
        <a:ext cx="6666833" cy="1615950"/>
      </dsp:txXfrm>
    </dsp:sp>
    <dsp:sp modelId="{2FDF038A-1AA9-F243-9A5E-77AD2D8ADE94}">
      <dsp:nvSpPr>
        <dsp:cNvPr id="0" name=""/>
        <dsp:cNvSpPr/>
      </dsp:nvSpPr>
      <dsp:spPr>
        <a:xfrm>
          <a:off x="333341" y="31144"/>
          <a:ext cx="4666783" cy="56088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44550">
            <a:lnSpc>
              <a:spcPct val="90000"/>
            </a:lnSpc>
            <a:spcBef>
              <a:spcPct val="0"/>
            </a:spcBef>
            <a:spcAft>
              <a:spcPct val="35000"/>
            </a:spcAft>
            <a:buNone/>
          </a:pPr>
          <a:r>
            <a:rPr lang="en-US" sz="1900" b="1" i="1" kern="1200"/>
            <a:t>Insights</a:t>
          </a:r>
          <a:r>
            <a:rPr lang="en-US" sz="1900" kern="1200"/>
            <a:t>: </a:t>
          </a:r>
        </a:p>
      </dsp:txBody>
      <dsp:txXfrm>
        <a:off x="360721" y="58524"/>
        <a:ext cx="4612023" cy="506120"/>
      </dsp:txXfrm>
    </dsp:sp>
    <dsp:sp modelId="{E6A8BC93-6B56-B843-947C-CE459CFAAA24}">
      <dsp:nvSpPr>
        <dsp:cNvPr id="0" name=""/>
        <dsp:cNvSpPr/>
      </dsp:nvSpPr>
      <dsp:spPr>
        <a:xfrm>
          <a:off x="0" y="2310574"/>
          <a:ext cx="6666833" cy="3112200"/>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395732" rIns="517420" bIns="113792" numCol="1" spcCol="1270" anchor="t" anchorCtr="0">
          <a:noAutofit/>
        </a:bodyPr>
        <a:lstStyle/>
        <a:p>
          <a:pPr marL="171450" lvl="1" indent="-171450" algn="l" defTabSz="800100">
            <a:lnSpc>
              <a:spcPct val="90000"/>
            </a:lnSpc>
            <a:spcBef>
              <a:spcPct val="0"/>
            </a:spcBef>
            <a:spcAft>
              <a:spcPct val="15000"/>
            </a:spcAft>
            <a:buChar char="•"/>
          </a:pPr>
          <a:r>
            <a:rPr lang="en-US" sz="1800" kern="1200" dirty="0"/>
            <a:t>Though updated to May 12, 2021, data ended at Feb 28, 2021. This meant that we could not analyze 2021 fully. Therefore, we adapted our 4</a:t>
          </a:r>
          <a:r>
            <a:rPr lang="en-US" sz="1800" kern="1200" baseline="30000" dirty="0"/>
            <a:t>th</a:t>
          </a:r>
          <a:r>
            <a:rPr lang="en-US" sz="1800" kern="1200" dirty="0"/>
            <a:t> question: </a:t>
          </a:r>
        </a:p>
        <a:p>
          <a:pPr marL="342900" lvl="2" indent="-171450" algn="l" defTabSz="711200">
            <a:lnSpc>
              <a:spcPct val="90000"/>
            </a:lnSpc>
            <a:spcBef>
              <a:spcPct val="0"/>
            </a:spcBef>
            <a:spcAft>
              <a:spcPct val="15000"/>
            </a:spcAft>
            <a:buChar char="•"/>
          </a:pPr>
          <a:r>
            <a:rPr lang="en-US" sz="1600" kern="1200" dirty="0"/>
            <a:t>Original: How was CTA “L” ridership impacted in 2020? Has it rebounded so far in 2021? </a:t>
          </a:r>
        </a:p>
        <a:p>
          <a:pPr marL="342900" lvl="2" indent="-171450" algn="l" defTabSz="711200">
            <a:lnSpc>
              <a:spcPct val="90000"/>
            </a:lnSpc>
            <a:spcBef>
              <a:spcPct val="0"/>
            </a:spcBef>
            <a:spcAft>
              <a:spcPct val="15000"/>
            </a:spcAft>
            <a:buChar char="•"/>
          </a:pPr>
          <a:r>
            <a:rPr lang="en-US" sz="1600" kern="1200" dirty="0"/>
            <a:t>New: How was CTA “L” ridership impacted in 2020? </a:t>
          </a:r>
        </a:p>
        <a:p>
          <a:pPr marL="171450" lvl="1" indent="-171450" algn="l" defTabSz="800100">
            <a:lnSpc>
              <a:spcPct val="90000"/>
            </a:lnSpc>
            <a:spcBef>
              <a:spcPct val="0"/>
            </a:spcBef>
            <a:spcAft>
              <a:spcPct val="15000"/>
            </a:spcAft>
            <a:buChar char="•"/>
          </a:pPr>
          <a:r>
            <a:rPr lang="en-US" sz="1800" kern="1200" dirty="0"/>
            <a:t>We realized that “L” stations and color lines were grouped together, and multiple line colors overlapped. We could see if a person paid at a station, but not which line they decided to take from there. </a:t>
          </a:r>
        </a:p>
      </dsp:txBody>
      <dsp:txXfrm>
        <a:off x="0" y="2310574"/>
        <a:ext cx="6666833" cy="3112200"/>
      </dsp:txXfrm>
    </dsp:sp>
    <dsp:sp modelId="{CB71DFAE-9382-1D4A-9556-6F6B0ECDD322}">
      <dsp:nvSpPr>
        <dsp:cNvPr id="0" name=""/>
        <dsp:cNvSpPr/>
      </dsp:nvSpPr>
      <dsp:spPr>
        <a:xfrm>
          <a:off x="333341" y="2030134"/>
          <a:ext cx="4666783" cy="56088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44550">
            <a:lnSpc>
              <a:spcPct val="90000"/>
            </a:lnSpc>
            <a:spcBef>
              <a:spcPct val="0"/>
            </a:spcBef>
            <a:spcAft>
              <a:spcPct val="35000"/>
            </a:spcAft>
            <a:buNone/>
          </a:pPr>
          <a:r>
            <a:rPr lang="en-US" sz="1900" b="1" i="1" kern="1200"/>
            <a:t>Problems</a:t>
          </a:r>
          <a:r>
            <a:rPr lang="en-US" sz="1900" kern="1200"/>
            <a:t>: </a:t>
          </a:r>
        </a:p>
      </dsp:txBody>
      <dsp:txXfrm>
        <a:off x="360721" y="2057514"/>
        <a:ext cx="4612023" cy="5061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ED1B23-49C7-F74E-83E2-33ED2F5A109D}">
      <dsp:nvSpPr>
        <dsp:cNvPr id="0" name=""/>
        <dsp:cNvSpPr/>
      </dsp:nvSpPr>
      <dsp:spPr>
        <a:xfrm>
          <a:off x="0" y="1009"/>
          <a:ext cx="7640665" cy="156633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How has “L” ridership changed between 2014 to 2020?</a:t>
          </a:r>
        </a:p>
      </dsp:txBody>
      <dsp:txXfrm>
        <a:off x="76462" y="77471"/>
        <a:ext cx="7487741" cy="1413413"/>
      </dsp:txXfrm>
    </dsp:sp>
    <dsp:sp modelId="{D63CD5BE-1413-2F4D-91F6-F875D56704AA}">
      <dsp:nvSpPr>
        <dsp:cNvPr id="0" name=""/>
        <dsp:cNvSpPr/>
      </dsp:nvSpPr>
      <dsp:spPr>
        <a:xfrm>
          <a:off x="0" y="1647986"/>
          <a:ext cx="7640665" cy="1566337"/>
        </a:xfrm>
        <a:prstGeom prst="roundRect">
          <a:avLst/>
        </a:prstGeom>
        <a:solidFill>
          <a:schemeClr val="accent5">
            <a:hueOff val="-2252848"/>
            <a:satOff val="-5806"/>
            <a:lumOff val="-3922"/>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Between 2014 and 2020, what “L” lines had the highest ridership? What stations on those lines had the highest ridership?</a:t>
          </a:r>
        </a:p>
      </dsp:txBody>
      <dsp:txXfrm>
        <a:off x="76462" y="1724448"/>
        <a:ext cx="7487741" cy="1413413"/>
      </dsp:txXfrm>
    </dsp:sp>
    <dsp:sp modelId="{9B70878C-746E-F54A-9B9C-27E43C8F4469}">
      <dsp:nvSpPr>
        <dsp:cNvPr id="0" name=""/>
        <dsp:cNvSpPr/>
      </dsp:nvSpPr>
      <dsp:spPr>
        <a:xfrm>
          <a:off x="0" y="3294963"/>
          <a:ext cx="7640665" cy="1566337"/>
        </a:xfrm>
        <a:prstGeom prst="roundRect">
          <a:avLst/>
        </a:prstGeom>
        <a:solidFill>
          <a:schemeClr val="accent5">
            <a:hueOff val="-4505695"/>
            <a:satOff val="-11613"/>
            <a:lumOff val="-7843"/>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Between 2014 and 2020, was there a seasonal component to “L” ridership?</a:t>
          </a:r>
        </a:p>
      </dsp:txBody>
      <dsp:txXfrm>
        <a:off x="76462" y="3371425"/>
        <a:ext cx="7487741" cy="1413413"/>
      </dsp:txXfrm>
    </dsp:sp>
    <dsp:sp modelId="{34AEF0B1-ADE1-BD4D-8218-99B93172558C}">
      <dsp:nvSpPr>
        <dsp:cNvPr id="0" name=""/>
        <dsp:cNvSpPr/>
      </dsp:nvSpPr>
      <dsp:spPr>
        <a:xfrm>
          <a:off x="0" y="4941941"/>
          <a:ext cx="7640665" cy="1566337"/>
        </a:xfrm>
        <a:prstGeom prst="roundRect">
          <a:avLst/>
        </a:prstGeom>
        <a:solidFill>
          <a:schemeClr val="accent5">
            <a:hueOff val="-6758543"/>
            <a:satOff val="-17419"/>
            <a:lumOff val="-11765"/>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How was CTA “L” ridership impacted in 2020? </a:t>
          </a:r>
        </a:p>
      </dsp:txBody>
      <dsp:txXfrm>
        <a:off x="76462" y="5018403"/>
        <a:ext cx="7487741" cy="141341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ED1B23-49C7-F74E-83E2-33ED2F5A109D}">
      <dsp:nvSpPr>
        <dsp:cNvPr id="0" name=""/>
        <dsp:cNvSpPr/>
      </dsp:nvSpPr>
      <dsp:spPr>
        <a:xfrm>
          <a:off x="0" y="1009"/>
          <a:ext cx="7640665" cy="1566337"/>
        </a:xfrm>
        <a:prstGeom prst="roundRect">
          <a:avLst/>
        </a:prstGeom>
        <a:solidFill>
          <a:schemeClr val="accent5">
            <a:hueOff val="0"/>
            <a:satOff val="0"/>
            <a:lumOff val="0"/>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How has “L” ridership changed between 2014 to 2020?</a:t>
          </a:r>
        </a:p>
      </dsp:txBody>
      <dsp:txXfrm>
        <a:off x="76462" y="77471"/>
        <a:ext cx="7487741" cy="1413413"/>
      </dsp:txXfrm>
    </dsp:sp>
    <dsp:sp modelId="{D63CD5BE-1413-2F4D-91F6-F875D56704AA}">
      <dsp:nvSpPr>
        <dsp:cNvPr id="0" name=""/>
        <dsp:cNvSpPr/>
      </dsp:nvSpPr>
      <dsp:spPr>
        <a:xfrm>
          <a:off x="0" y="1647986"/>
          <a:ext cx="7640665" cy="1566337"/>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Between 2014 and 2020, what “L” lines had the highest ridership? What stations on those lines had the highest ridership?</a:t>
          </a:r>
        </a:p>
      </dsp:txBody>
      <dsp:txXfrm>
        <a:off x="76462" y="1724448"/>
        <a:ext cx="7487741" cy="1413413"/>
      </dsp:txXfrm>
    </dsp:sp>
    <dsp:sp modelId="{9B70878C-746E-F54A-9B9C-27E43C8F4469}">
      <dsp:nvSpPr>
        <dsp:cNvPr id="0" name=""/>
        <dsp:cNvSpPr/>
      </dsp:nvSpPr>
      <dsp:spPr>
        <a:xfrm>
          <a:off x="0" y="3294963"/>
          <a:ext cx="7640665" cy="1566337"/>
        </a:xfrm>
        <a:prstGeom prst="roundRect">
          <a:avLst/>
        </a:prstGeom>
        <a:solidFill>
          <a:schemeClr val="accent5">
            <a:hueOff val="-4505695"/>
            <a:satOff val="-11613"/>
            <a:lumOff val="-7843"/>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Between 2014 and 2020, was there a seasonal component to “L” ridership?</a:t>
          </a:r>
        </a:p>
      </dsp:txBody>
      <dsp:txXfrm>
        <a:off x="76462" y="3371425"/>
        <a:ext cx="7487741" cy="1413413"/>
      </dsp:txXfrm>
    </dsp:sp>
    <dsp:sp modelId="{34AEF0B1-ADE1-BD4D-8218-99B93172558C}">
      <dsp:nvSpPr>
        <dsp:cNvPr id="0" name=""/>
        <dsp:cNvSpPr/>
      </dsp:nvSpPr>
      <dsp:spPr>
        <a:xfrm>
          <a:off x="0" y="4941941"/>
          <a:ext cx="7640665" cy="1566337"/>
        </a:xfrm>
        <a:prstGeom prst="roundRect">
          <a:avLst/>
        </a:prstGeom>
        <a:solidFill>
          <a:schemeClr val="accent5">
            <a:hueOff val="-6758543"/>
            <a:satOff val="-17419"/>
            <a:lumOff val="-11765"/>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How was CTA “L” ridership impacted in 2020? </a:t>
          </a:r>
        </a:p>
      </dsp:txBody>
      <dsp:txXfrm>
        <a:off x="76462" y="5018403"/>
        <a:ext cx="7487741" cy="141341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ED1B23-49C7-F74E-83E2-33ED2F5A109D}">
      <dsp:nvSpPr>
        <dsp:cNvPr id="0" name=""/>
        <dsp:cNvSpPr/>
      </dsp:nvSpPr>
      <dsp:spPr>
        <a:xfrm>
          <a:off x="0" y="1009"/>
          <a:ext cx="7640665" cy="1566337"/>
        </a:xfrm>
        <a:prstGeom prst="roundRect">
          <a:avLst/>
        </a:prstGeom>
        <a:solidFill>
          <a:schemeClr val="accent5">
            <a:hueOff val="0"/>
            <a:satOff val="0"/>
            <a:lumOff val="0"/>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How has “L” ridership changed between 2014 to 2020?</a:t>
          </a:r>
        </a:p>
      </dsp:txBody>
      <dsp:txXfrm>
        <a:off x="76462" y="77471"/>
        <a:ext cx="7487741" cy="1413413"/>
      </dsp:txXfrm>
    </dsp:sp>
    <dsp:sp modelId="{D63CD5BE-1413-2F4D-91F6-F875D56704AA}">
      <dsp:nvSpPr>
        <dsp:cNvPr id="0" name=""/>
        <dsp:cNvSpPr/>
      </dsp:nvSpPr>
      <dsp:spPr>
        <a:xfrm>
          <a:off x="0" y="1647986"/>
          <a:ext cx="7640665" cy="1566337"/>
        </a:xfrm>
        <a:prstGeom prst="roundRect">
          <a:avLst/>
        </a:prstGeom>
        <a:solidFill>
          <a:schemeClr val="accent5">
            <a:hueOff val="-2252848"/>
            <a:satOff val="-5806"/>
            <a:lumOff val="-3922"/>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Between 2014 and 2020, what “L” lines had the highest ridership? What stations on those lines had the highest ridership?</a:t>
          </a:r>
        </a:p>
      </dsp:txBody>
      <dsp:txXfrm>
        <a:off x="76462" y="1724448"/>
        <a:ext cx="7487741" cy="1413413"/>
      </dsp:txXfrm>
    </dsp:sp>
    <dsp:sp modelId="{9B70878C-746E-F54A-9B9C-27E43C8F4469}">
      <dsp:nvSpPr>
        <dsp:cNvPr id="0" name=""/>
        <dsp:cNvSpPr/>
      </dsp:nvSpPr>
      <dsp:spPr>
        <a:xfrm>
          <a:off x="0" y="3294963"/>
          <a:ext cx="7640665" cy="1566337"/>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Between 2014 and 2020, was there a seasonal component to “L” ridership?</a:t>
          </a:r>
        </a:p>
      </dsp:txBody>
      <dsp:txXfrm>
        <a:off x="76462" y="3371425"/>
        <a:ext cx="7487741" cy="1413413"/>
      </dsp:txXfrm>
    </dsp:sp>
    <dsp:sp modelId="{34AEF0B1-ADE1-BD4D-8218-99B93172558C}">
      <dsp:nvSpPr>
        <dsp:cNvPr id="0" name=""/>
        <dsp:cNvSpPr/>
      </dsp:nvSpPr>
      <dsp:spPr>
        <a:xfrm>
          <a:off x="0" y="4941941"/>
          <a:ext cx="7640665" cy="1566337"/>
        </a:xfrm>
        <a:prstGeom prst="roundRect">
          <a:avLst/>
        </a:prstGeom>
        <a:solidFill>
          <a:schemeClr val="accent5">
            <a:hueOff val="-6758543"/>
            <a:satOff val="-17419"/>
            <a:lumOff val="-11765"/>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How was CTA “L” ridership impacted in 2020?</a:t>
          </a:r>
        </a:p>
      </dsp:txBody>
      <dsp:txXfrm>
        <a:off x="76462" y="5018403"/>
        <a:ext cx="7487741" cy="141341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ED1B23-49C7-F74E-83E2-33ED2F5A109D}">
      <dsp:nvSpPr>
        <dsp:cNvPr id="0" name=""/>
        <dsp:cNvSpPr/>
      </dsp:nvSpPr>
      <dsp:spPr>
        <a:xfrm>
          <a:off x="0" y="1009"/>
          <a:ext cx="7640665" cy="1566337"/>
        </a:xfrm>
        <a:prstGeom prst="roundRect">
          <a:avLst/>
        </a:prstGeom>
        <a:solidFill>
          <a:schemeClr val="accent5">
            <a:hueOff val="0"/>
            <a:satOff val="0"/>
            <a:lumOff val="0"/>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How has “L” ridership changed between 2014 to 2020?</a:t>
          </a:r>
        </a:p>
      </dsp:txBody>
      <dsp:txXfrm>
        <a:off x="76462" y="77471"/>
        <a:ext cx="7487741" cy="1413413"/>
      </dsp:txXfrm>
    </dsp:sp>
    <dsp:sp modelId="{D63CD5BE-1413-2F4D-91F6-F875D56704AA}">
      <dsp:nvSpPr>
        <dsp:cNvPr id="0" name=""/>
        <dsp:cNvSpPr/>
      </dsp:nvSpPr>
      <dsp:spPr>
        <a:xfrm>
          <a:off x="0" y="1647986"/>
          <a:ext cx="7640665" cy="1566337"/>
        </a:xfrm>
        <a:prstGeom prst="roundRect">
          <a:avLst/>
        </a:prstGeom>
        <a:solidFill>
          <a:schemeClr val="accent5">
            <a:hueOff val="-2252848"/>
            <a:satOff val="-5806"/>
            <a:lumOff val="-3922"/>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Between 2014 and 2020, what “L” lines had the highest ridership? What stations on those lines had the highest ridership?</a:t>
          </a:r>
        </a:p>
      </dsp:txBody>
      <dsp:txXfrm>
        <a:off x="76462" y="1724448"/>
        <a:ext cx="7487741" cy="1413413"/>
      </dsp:txXfrm>
    </dsp:sp>
    <dsp:sp modelId="{9B70878C-746E-F54A-9B9C-27E43C8F4469}">
      <dsp:nvSpPr>
        <dsp:cNvPr id="0" name=""/>
        <dsp:cNvSpPr/>
      </dsp:nvSpPr>
      <dsp:spPr>
        <a:xfrm>
          <a:off x="0" y="3294963"/>
          <a:ext cx="7640665" cy="1566337"/>
        </a:xfrm>
        <a:prstGeom prst="roundRect">
          <a:avLst/>
        </a:prstGeom>
        <a:solidFill>
          <a:schemeClr val="accent5">
            <a:hueOff val="-4505695"/>
            <a:satOff val="-11613"/>
            <a:lumOff val="-7843"/>
            <a:alpha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Between 2014 and 2020, was there a seasonal component to “L” ridership?</a:t>
          </a:r>
        </a:p>
      </dsp:txBody>
      <dsp:txXfrm>
        <a:off x="76462" y="3371425"/>
        <a:ext cx="7487741" cy="1413413"/>
      </dsp:txXfrm>
    </dsp:sp>
    <dsp:sp modelId="{34AEF0B1-ADE1-BD4D-8218-99B93172558C}">
      <dsp:nvSpPr>
        <dsp:cNvPr id="0" name=""/>
        <dsp:cNvSpPr/>
      </dsp:nvSpPr>
      <dsp:spPr>
        <a:xfrm>
          <a:off x="0" y="4941941"/>
          <a:ext cx="7640665" cy="1566337"/>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How was CTA “L” ridership impacted in 2020?</a:t>
          </a:r>
        </a:p>
      </dsp:txBody>
      <dsp:txXfrm>
        <a:off x="76462" y="5018403"/>
        <a:ext cx="7487741" cy="141341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06C7C9-F946-6D41-BE8C-3103AFA1A7D3}" type="datetimeFigureOut">
              <a:rPr lang="en-US" smtClean="0"/>
              <a:t>8/14/21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7EE0A2-D2E8-294D-9EE2-8756CF81B690}" type="slidenum">
              <a:rPr lang="en-US" smtClean="0"/>
              <a:t>‹#›</a:t>
            </a:fld>
            <a:endParaRPr lang="en-US"/>
          </a:p>
        </p:txBody>
      </p:sp>
    </p:spTree>
    <p:extLst>
      <p:ext uri="{BB962C8B-B14F-4D97-AF65-F5344CB8AC3E}">
        <p14:creationId xmlns:p14="http://schemas.microsoft.com/office/powerpoint/2010/main" val="6176253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3</a:t>
            </a:fld>
            <a:endParaRPr lang="en-US"/>
          </a:p>
        </p:txBody>
      </p:sp>
    </p:spTree>
    <p:extLst>
      <p:ext uri="{BB962C8B-B14F-4D97-AF65-F5344CB8AC3E}">
        <p14:creationId xmlns:p14="http://schemas.microsoft.com/office/powerpoint/2010/main" val="2229677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20</a:t>
            </a:fld>
            <a:endParaRPr lang="en-US"/>
          </a:p>
        </p:txBody>
      </p:sp>
    </p:spTree>
    <p:extLst>
      <p:ext uri="{BB962C8B-B14F-4D97-AF65-F5344CB8AC3E}">
        <p14:creationId xmlns:p14="http://schemas.microsoft.com/office/powerpoint/2010/main" val="720008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21</a:t>
            </a:fld>
            <a:endParaRPr lang="en-US"/>
          </a:p>
        </p:txBody>
      </p:sp>
    </p:spTree>
    <p:extLst>
      <p:ext uri="{BB962C8B-B14F-4D97-AF65-F5344CB8AC3E}">
        <p14:creationId xmlns:p14="http://schemas.microsoft.com/office/powerpoint/2010/main" val="26211411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22</a:t>
            </a:fld>
            <a:endParaRPr lang="en-US"/>
          </a:p>
        </p:txBody>
      </p:sp>
    </p:spTree>
    <p:extLst>
      <p:ext uri="{BB962C8B-B14F-4D97-AF65-F5344CB8AC3E}">
        <p14:creationId xmlns:p14="http://schemas.microsoft.com/office/powerpoint/2010/main" val="27817565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97EE0A2-D2E8-294D-9EE2-8756CF81B69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86342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24</a:t>
            </a:fld>
            <a:endParaRPr lang="en-US"/>
          </a:p>
        </p:txBody>
      </p:sp>
    </p:spTree>
    <p:extLst>
      <p:ext uri="{BB962C8B-B14F-4D97-AF65-F5344CB8AC3E}">
        <p14:creationId xmlns:p14="http://schemas.microsoft.com/office/powerpoint/2010/main" val="23406245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25</a:t>
            </a:fld>
            <a:endParaRPr lang="en-US"/>
          </a:p>
        </p:txBody>
      </p:sp>
    </p:spTree>
    <p:extLst>
      <p:ext uri="{BB962C8B-B14F-4D97-AF65-F5344CB8AC3E}">
        <p14:creationId xmlns:p14="http://schemas.microsoft.com/office/powerpoint/2010/main" val="13492804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26</a:t>
            </a:fld>
            <a:endParaRPr lang="en-US"/>
          </a:p>
        </p:txBody>
      </p:sp>
    </p:spTree>
    <p:extLst>
      <p:ext uri="{BB962C8B-B14F-4D97-AF65-F5344CB8AC3E}">
        <p14:creationId xmlns:p14="http://schemas.microsoft.com/office/powerpoint/2010/main" val="323684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https://</a:t>
            </a:r>
            <a:r>
              <a:rPr lang="en-US" sz="1200" dirty="0" err="1"/>
              <a:t>www.dnainfo.com</a:t>
            </a:r>
            <a:r>
              <a:rPr lang="en-US" sz="1200" dirty="0"/>
              <a:t>/</a:t>
            </a:r>
            <a:r>
              <a:rPr lang="en-US" sz="1200" dirty="0" err="1"/>
              <a:t>chicago</a:t>
            </a:r>
            <a:r>
              <a:rPr lang="en-US" sz="1200" dirty="0"/>
              <a:t>/20150728/west-loop/your-rush-hour-</a:t>
            </a:r>
            <a:r>
              <a:rPr lang="en-US" sz="1200" dirty="0" err="1"/>
              <a:t>cta</a:t>
            </a:r>
            <a:r>
              <a:rPr lang="en-US" sz="1200" dirty="0"/>
              <a:t>-commute-could-be-getting-more-crowded/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https://</a:t>
            </a:r>
            <a:r>
              <a:rPr lang="en-US" sz="1200" dirty="0" err="1"/>
              <a:t>www.chicagotribune.com</a:t>
            </a:r>
            <a:r>
              <a:rPr lang="en-US" sz="1200" dirty="0"/>
              <a:t>/news/breaking/ct-biz-metra-cta-van-dyke-verdict-20181005-story.html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7</a:t>
            </a:fld>
            <a:endParaRPr lang="en-US"/>
          </a:p>
        </p:txBody>
      </p:sp>
    </p:spTree>
    <p:extLst>
      <p:ext uri="{BB962C8B-B14F-4D97-AF65-F5344CB8AC3E}">
        <p14:creationId xmlns:p14="http://schemas.microsoft.com/office/powerpoint/2010/main" val="3678155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understand the potential impact of COVID-19 and its mitigations on L ridership in 2020 and 2021, we first had to understand what “normal” ridership looks like. This includes understanding historical trends, the range of usage across lines and stations, and seasonal components of usage. Thus, we began with 3 questions to create a “baseline” understanding of ridership. Our 4</a:t>
            </a:r>
            <a:r>
              <a:rPr lang="en-US" baseline="30000" dirty="0"/>
              <a:t>th</a:t>
            </a:r>
            <a:r>
              <a:rPr lang="en-US" dirty="0"/>
              <a:t> question would then investigate our central question and hypothesis. </a:t>
            </a:r>
          </a:p>
        </p:txBody>
      </p:sp>
      <p:sp>
        <p:nvSpPr>
          <p:cNvPr id="4" name="Slide Number Placeholder 3"/>
          <p:cNvSpPr>
            <a:spLocks noGrp="1"/>
          </p:cNvSpPr>
          <p:nvPr>
            <p:ph type="sldNum" sz="quarter" idx="5"/>
          </p:nvPr>
        </p:nvSpPr>
        <p:spPr/>
        <p:txBody>
          <a:bodyPr/>
          <a:lstStyle/>
          <a:p>
            <a:fld id="{297EE0A2-D2E8-294D-9EE2-8756CF81B690}" type="slidenum">
              <a:rPr lang="en-US" smtClean="0"/>
              <a:t>9</a:t>
            </a:fld>
            <a:endParaRPr lang="en-US"/>
          </a:p>
        </p:txBody>
      </p:sp>
    </p:spTree>
    <p:extLst>
      <p:ext uri="{BB962C8B-B14F-4D97-AF65-F5344CB8AC3E}">
        <p14:creationId xmlns:p14="http://schemas.microsoft.com/office/powerpoint/2010/main" val="38255679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12</a:t>
            </a:fld>
            <a:endParaRPr lang="en-US"/>
          </a:p>
        </p:txBody>
      </p:sp>
    </p:spTree>
    <p:extLst>
      <p:ext uri="{BB962C8B-B14F-4D97-AF65-F5344CB8AC3E}">
        <p14:creationId xmlns:p14="http://schemas.microsoft.com/office/powerpoint/2010/main" val="3215707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discuss how we explored, cleaned, and analyzed the data according to each question. </a:t>
            </a:r>
          </a:p>
        </p:txBody>
      </p:sp>
      <p:sp>
        <p:nvSpPr>
          <p:cNvPr id="4" name="Slide Number Placeholder 3"/>
          <p:cNvSpPr>
            <a:spLocks noGrp="1"/>
          </p:cNvSpPr>
          <p:nvPr>
            <p:ph type="sldNum" sz="quarter" idx="5"/>
          </p:nvPr>
        </p:nvSpPr>
        <p:spPr/>
        <p:txBody>
          <a:bodyPr/>
          <a:lstStyle/>
          <a:p>
            <a:fld id="{297EE0A2-D2E8-294D-9EE2-8756CF81B690}" type="slidenum">
              <a:rPr lang="en-US" smtClean="0"/>
              <a:t>15</a:t>
            </a:fld>
            <a:endParaRPr lang="en-US"/>
          </a:p>
        </p:txBody>
      </p:sp>
    </p:spTree>
    <p:extLst>
      <p:ext uri="{BB962C8B-B14F-4D97-AF65-F5344CB8AC3E}">
        <p14:creationId xmlns:p14="http://schemas.microsoft.com/office/powerpoint/2010/main" val="41556699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16</a:t>
            </a:fld>
            <a:endParaRPr lang="en-US"/>
          </a:p>
        </p:txBody>
      </p:sp>
    </p:spTree>
    <p:extLst>
      <p:ext uri="{BB962C8B-B14F-4D97-AF65-F5344CB8AC3E}">
        <p14:creationId xmlns:p14="http://schemas.microsoft.com/office/powerpoint/2010/main" val="31517957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17</a:t>
            </a:fld>
            <a:endParaRPr lang="en-US"/>
          </a:p>
        </p:txBody>
      </p:sp>
    </p:spTree>
    <p:extLst>
      <p:ext uri="{BB962C8B-B14F-4D97-AF65-F5344CB8AC3E}">
        <p14:creationId xmlns:p14="http://schemas.microsoft.com/office/powerpoint/2010/main" val="546019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18</a:t>
            </a:fld>
            <a:endParaRPr lang="en-US"/>
          </a:p>
        </p:txBody>
      </p:sp>
    </p:spTree>
    <p:extLst>
      <p:ext uri="{BB962C8B-B14F-4D97-AF65-F5344CB8AC3E}">
        <p14:creationId xmlns:p14="http://schemas.microsoft.com/office/powerpoint/2010/main" val="1436156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EE0A2-D2E8-294D-9EE2-8756CF81B690}" type="slidenum">
              <a:rPr lang="en-US" smtClean="0"/>
              <a:t>19</a:t>
            </a:fld>
            <a:endParaRPr lang="en-US"/>
          </a:p>
        </p:txBody>
      </p:sp>
    </p:spTree>
    <p:extLst>
      <p:ext uri="{BB962C8B-B14F-4D97-AF65-F5344CB8AC3E}">
        <p14:creationId xmlns:p14="http://schemas.microsoft.com/office/powerpoint/2010/main" val="28911533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C6305-9155-DE4C-AE6E-706197D5A0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2D8F928-8012-3C46-B0C3-3D393E679F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568000-147E-CD44-AD4A-B515292A5366}"/>
              </a:ext>
            </a:extLst>
          </p:cNvPr>
          <p:cNvSpPr>
            <a:spLocks noGrp="1"/>
          </p:cNvSpPr>
          <p:nvPr>
            <p:ph type="dt" sz="half" idx="10"/>
          </p:nvPr>
        </p:nvSpPr>
        <p:spPr/>
        <p:txBody>
          <a:bodyPr/>
          <a:lstStyle/>
          <a:p>
            <a:fld id="{89CD5366-0CB1-3B45-9342-3D03973A42DC}" type="datetimeFigureOut">
              <a:rPr lang="en-US" smtClean="0"/>
              <a:t>8/14/21</a:t>
            </a:fld>
            <a:endParaRPr lang="en-US"/>
          </a:p>
        </p:txBody>
      </p:sp>
      <p:sp>
        <p:nvSpPr>
          <p:cNvPr id="5" name="Footer Placeholder 4">
            <a:extLst>
              <a:ext uri="{FF2B5EF4-FFF2-40B4-BE49-F238E27FC236}">
                <a16:creationId xmlns:a16="http://schemas.microsoft.com/office/drawing/2014/main" id="{7D1EC00E-5B0A-6A49-8A2E-4A0EE67395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A18889-5A34-A74E-AB66-4CEAD5318F60}"/>
              </a:ext>
            </a:extLst>
          </p:cNvPr>
          <p:cNvSpPr>
            <a:spLocks noGrp="1"/>
          </p:cNvSpPr>
          <p:nvPr>
            <p:ph type="sldNum" sz="quarter" idx="12"/>
          </p:nvPr>
        </p:nvSpPr>
        <p:spPr/>
        <p:txBody>
          <a:bodyPr/>
          <a:lstStyle/>
          <a:p>
            <a:fld id="{96D7E4C9-D9AF-4C4B-9F8F-F9724926A678}" type="slidenum">
              <a:rPr lang="en-US" smtClean="0"/>
              <a:t>‹#›</a:t>
            </a:fld>
            <a:endParaRPr lang="en-US"/>
          </a:p>
        </p:txBody>
      </p:sp>
    </p:spTree>
    <p:extLst>
      <p:ext uri="{BB962C8B-B14F-4D97-AF65-F5344CB8AC3E}">
        <p14:creationId xmlns:p14="http://schemas.microsoft.com/office/powerpoint/2010/main" val="3883984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16E7-3342-074E-8A49-3658B483EF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2A63198-D4A3-9346-9EE0-5146437758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9DA940-D28A-B149-B1E2-D3C75E3A634A}"/>
              </a:ext>
            </a:extLst>
          </p:cNvPr>
          <p:cNvSpPr>
            <a:spLocks noGrp="1"/>
          </p:cNvSpPr>
          <p:nvPr>
            <p:ph type="dt" sz="half" idx="10"/>
          </p:nvPr>
        </p:nvSpPr>
        <p:spPr/>
        <p:txBody>
          <a:bodyPr/>
          <a:lstStyle/>
          <a:p>
            <a:fld id="{89CD5366-0CB1-3B45-9342-3D03973A42DC}" type="datetimeFigureOut">
              <a:rPr lang="en-US" smtClean="0"/>
              <a:t>8/14/21</a:t>
            </a:fld>
            <a:endParaRPr lang="en-US"/>
          </a:p>
        </p:txBody>
      </p:sp>
      <p:sp>
        <p:nvSpPr>
          <p:cNvPr id="5" name="Footer Placeholder 4">
            <a:extLst>
              <a:ext uri="{FF2B5EF4-FFF2-40B4-BE49-F238E27FC236}">
                <a16:creationId xmlns:a16="http://schemas.microsoft.com/office/drawing/2014/main" id="{D3F6115F-3C45-674B-99F9-3E924CD8C6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4898EB-B543-B944-B6D8-FE82AEB768B7}"/>
              </a:ext>
            </a:extLst>
          </p:cNvPr>
          <p:cNvSpPr>
            <a:spLocks noGrp="1"/>
          </p:cNvSpPr>
          <p:nvPr>
            <p:ph type="sldNum" sz="quarter" idx="12"/>
          </p:nvPr>
        </p:nvSpPr>
        <p:spPr/>
        <p:txBody>
          <a:bodyPr/>
          <a:lstStyle/>
          <a:p>
            <a:fld id="{96D7E4C9-D9AF-4C4B-9F8F-F9724926A678}" type="slidenum">
              <a:rPr lang="en-US" smtClean="0"/>
              <a:t>‹#›</a:t>
            </a:fld>
            <a:endParaRPr lang="en-US"/>
          </a:p>
        </p:txBody>
      </p:sp>
    </p:spTree>
    <p:extLst>
      <p:ext uri="{BB962C8B-B14F-4D97-AF65-F5344CB8AC3E}">
        <p14:creationId xmlns:p14="http://schemas.microsoft.com/office/powerpoint/2010/main" val="1121048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B0EFA2-6755-474D-BE09-09EED09F69C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59DFB77-E4B8-8943-95C1-92149DE8A0E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D1498-A44C-424F-ADB1-4B040313F1A2}"/>
              </a:ext>
            </a:extLst>
          </p:cNvPr>
          <p:cNvSpPr>
            <a:spLocks noGrp="1"/>
          </p:cNvSpPr>
          <p:nvPr>
            <p:ph type="dt" sz="half" idx="10"/>
          </p:nvPr>
        </p:nvSpPr>
        <p:spPr/>
        <p:txBody>
          <a:bodyPr/>
          <a:lstStyle/>
          <a:p>
            <a:fld id="{89CD5366-0CB1-3B45-9342-3D03973A42DC}" type="datetimeFigureOut">
              <a:rPr lang="en-US" smtClean="0"/>
              <a:t>8/14/21</a:t>
            </a:fld>
            <a:endParaRPr lang="en-US"/>
          </a:p>
        </p:txBody>
      </p:sp>
      <p:sp>
        <p:nvSpPr>
          <p:cNvPr id="5" name="Footer Placeholder 4">
            <a:extLst>
              <a:ext uri="{FF2B5EF4-FFF2-40B4-BE49-F238E27FC236}">
                <a16:creationId xmlns:a16="http://schemas.microsoft.com/office/drawing/2014/main" id="{8357DC33-8DF3-6740-9E0E-3158D17744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D2CC35-F113-444B-B376-41CA0EB21850}"/>
              </a:ext>
            </a:extLst>
          </p:cNvPr>
          <p:cNvSpPr>
            <a:spLocks noGrp="1"/>
          </p:cNvSpPr>
          <p:nvPr>
            <p:ph type="sldNum" sz="quarter" idx="12"/>
          </p:nvPr>
        </p:nvSpPr>
        <p:spPr/>
        <p:txBody>
          <a:bodyPr/>
          <a:lstStyle/>
          <a:p>
            <a:fld id="{96D7E4C9-D9AF-4C4B-9F8F-F9724926A678}" type="slidenum">
              <a:rPr lang="en-US" smtClean="0"/>
              <a:t>‹#›</a:t>
            </a:fld>
            <a:endParaRPr lang="en-US"/>
          </a:p>
        </p:txBody>
      </p:sp>
    </p:spTree>
    <p:extLst>
      <p:ext uri="{BB962C8B-B14F-4D97-AF65-F5344CB8AC3E}">
        <p14:creationId xmlns:p14="http://schemas.microsoft.com/office/powerpoint/2010/main" val="99704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ABC0A-B664-7C44-A0A5-B81870D877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C972F2-A29F-7E42-99C5-28D0D629D5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216DAA-DEB4-EA40-A1FB-093BA9BA046F}"/>
              </a:ext>
            </a:extLst>
          </p:cNvPr>
          <p:cNvSpPr>
            <a:spLocks noGrp="1"/>
          </p:cNvSpPr>
          <p:nvPr>
            <p:ph type="dt" sz="half" idx="10"/>
          </p:nvPr>
        </p:nvSpPr>
        <p:spPr/>
        <p:txBody>
          <a:bodyPr/>
          <a:lstStyle/>
          <a:p>
            <a:fld id="{89CD5366-0CB1-3B45-9342-3D03973A42DC}" type="datetimeFigureOut">
              <a:rPr lang="en-US" smtClean="0"/>
              <a:t>8/14/21</a:t>
            </a:fld>
            <a:endParaRPr lang="en-US"/>
          </a:p>
        </p:txBody>
      </p:sp>
      <p:sp>
        <p:nvSpPr>
          <p:cNvPr id="5" name="Footer Placeholder 4">
            <a:extLst>
              <a:ext uri="{FF2B5EF4-FFF2-40B4-BE49-F238E27FC236}">
                <a16:creationId xmlns:a16="http://schemas.microsoft.com/office/drawing/2014/main" id="{86BD0ACF-B9EF-6642-A1A1-1BE412D1A0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C182DD-6CD6-6D45-84B7-E2384C26F841}"/>
              </a:ext>
            </a:extLst>
          </p:cNvPr>
          <p:cNvSpPr>
            <a:spLocks noGrp="1"/>
          </p:cNvSpPr>
          <p:nvPr>
            <p:ph type="sldNum" sz="quarter" idx="12"/>
          </p:nvPr>
        </p:nvSpPr>
        <p:spPr/>
        <p:txBody>
          <a:bodyPr/>
          <a:lstStyle/>
          <a:p>
            <a:fld id="{96D7E4C9-D9AF-4C4B-9F8F-F9724926A678}" type="slidenum">
              <a:rPr lang="en-US" smtClean="0"/>
              <a:t>‹#›</a:t>
            </a:fld>
            <a:endParaRPr lang="en-US"/>
          </a:p>
        </p:txBody>
      </p:sp>
    </p:spTree>
    <p:extLst>
      <p:ext uri="{BB962C8B-B14F-4D97-AF65-F5344CB8AC3E}">
        <p14:creationId xmlns:p14="http://schemas.microsoft.com/office/powerpoint/2010/main" val="896317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2E8D9-F5F5-FE48-B6D4-4BB46888CAE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99B2CC-DF7F-C446-87E9-0A8FAA8277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264AA5-1B5A-684F-921A-DBBEFB76008B}"/>
              </a:ext>
            </a:extLst>
          </p:cNvPr>
          <p:cNvSpPr>
            <a:spLocks noGrp="1"/>
          </p:cNvSpPr>
          <p:nvPr>
            <p:ph type="dt" sz="half" idx="10"/>
          </p:nvPr>
        </p:nvSpPr>
        <p:spPr/>
        <p:txBody>
          <a:bodyPr/>
          <a:lstStyle/>
          <a:p>
            <a:fld id="{89CD5366-0CB1-3B45-9342-3D03973A42DC}" type="datetimeFigureOut">
              <a:rPr lang="en-US" smtClean="0"/>
              <a:t>8/14/21</a:t>
            </a:fld>
            <a:endParaRPr lang="en-US"/>
          </a:p>
        </p:txBody>
      </p:sp>
      <p:sp>
        <p:nvSpPr>
          <p:cNvPr id="5" name="Footer Placeholder 4">
            <a:extLst>
              <a:ext uri="{FF2B5EF4-FFF2-40B4-BE49-F238E27FC236}">
                <a16:creationId xmlns:a16="http://schemas.microsoft.com/office/drawing/2014/main" id="{B3CF7149-9F9A-7049-8CC8-809A34A0CF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2F716-9C7D-834A-BF36-92B7BBE9BAF3}"/>
              </a:ext>
            </a:extLst>
          </p:cNvPr>
          <p:cNvSpPr>
            <a:spLocks noGrp="1"/>
          </p:cNvSpPr>
          <p:nvPr>
            <p:ph type="sldNum" sz="quarter" idx="12"/>
          </p:nvPr>
        </p:nvSpPr>
        <p:spPr/>
        <p:txBody>
          <a:bodyPr/>
          <a:lstStyle/>
          <a:p>
            <a:fld id="{96D7E4C9-D9AF-4C4B-9F8F-F9724926A678}" type="slidenum">
              <a:rPr lang="en-US" smtClean="0"/>
              <a:t>‹#›</a:t>
            </a:fld>
            <a:endParaRPr lang="en-US"/>
          </a:p>
        </p:txBody>
      </p:sp>
    </p:spTree>
    <p:extLst>
      <p:ext uri="{BB962C8B-B14F-4D97-AF65-F5344CB8AC3E}">
        <p14:creationId xmlns:p14="http://schemas.microsoft.com/office/powerpoint/2010/main" val="590273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A1253-4F40-AD43-9E87-FBDC099B92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CE43CB-9C63-B04E-9202-990EE678B90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6A50C7-C74B-DD41-A170-A20609A4A17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B2D88D-1A0C-7244-A6E1-D63B9353875E}"/>
              </a:ext>
            </a:extLst>
          </p:cNvPr>
          <p:cNvSpPr>
            <a:spLocks noGrp="1"/>
          </p:cNvSpPr>
          <p:nvPr>
            <p:ph type="dt" sz="half" idx="10"/>
          </p:nvPr>
        </p:nvSpPr>
        <p:spPr/>
        <p:txBody>
          <a:bodyPr/>
          <a:lstStyle/>
          <a:p>
            <a:fld id="{89CD5366-0CB1-3B45-9342-3D03973A42DC}" type="datetimeFigureOut">
              <a:rPr lang="en-US" smtClean="0"/>
              <a:t>8/14/21</a:t>
            </a:fld>
            <a:endParaRPr lang="en-US"/>
          </a:p>
        </p:txBody>
      </p:sp>
      <p:sp>
        <p:nvSpPr>
          <p:cNvPr id="6" name="Footer Placeholder 5">
            <a:extLst>
              <a:ext uri="{FF2B5EF4-FFF2-40B4-BE49-F238E27FC236}">
                <a16:creationId xmlns:a16="http://schemas.microsoft.com/office/drawing/2014/main" id="{7131EA08-FC86-E044-8EB6-C411FB6153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B83F96-8250-684C-80F6-6250853D334E}"/>
              </a:ext>
            </a:extLst>
          </p:cNvPr>
          <p:cNvSpPr>
            <a:spLocks noGrp="1"/>
          </p:cNvSpPr>
          <p:nvPr>
            <p:ph type="sldNum" sz="quarter" idx="12"/>
          </p:nvPr>
        </p:nvSpPr>
        <p:spPr/>
        <p:txBody>
          <a:bodyPr/>
          <a:lstStyle/>
          <a:p>
            <a:fld id="{96D7E4C9-D9AF-4C4B-9F8F-F9724926A678}" type="slidenum">
              <a:rPr lang="en-US" smtClean="0"/>
              <a:t>‹#›</a:t>
            </a:fld>
            <a:endParaRPr lang="en-US"/>
          </a:p>
        </p:txBody>
      </p:sp>
    </p:spTree>
    <p:extLst>
      <p:ext uri="{BB962C8B-B14F-4D97-AF65-F5344CB8AC3E}">
        <p14:creationId xmlns:p14="http://schemas.microsoft.com/office/powerpoint/2010/main" val="150392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7EA36-6841-3E47-ACAF-011CAAE39E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B98EAA8-A455-CB4C-959F-A50B525F6E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86A242-2F66-F24B-951B-7DD24BEC05E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ED2CE9-D2BB-894E-B59B-061A4AF4A8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94349B-4528-EF47-9B2D-C04260EB9A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1F1D659-CF72-BD41-A115-C89BB7F58AAE}"/>
              </a:ext>
            </a:extLst>
          </p:cNvPr>
          <p:cNvSpPr>
            <a:spLocks noGrp="1"/>
          </p:cNvSpPr>
          <p:nvPr>
            <p:ph type="dt" sz="half" idx="10"/>
          </p:nvPr>
        </p:nvSpPr>
        <p:spPr/>
        <p:txBody>
          <a:bodyPr/>
          <a:lstStyle/>
          <a:p>
            <a:fld id="{89CD5366-0CB1-3B45-9342-3D03973A42DC}" type="datetimeFigureOut">
              <a:rPr lang="en-US" smtClean="0"/>
              <a:t>8/14/21</a:t>
            </a:fld>
            <a:endParaRPr lang="en-US"/>
          </a:p>
        </p:txBody>
      </p:sp>
      <p:sp>
        <p:nvSpPr>
          <p:cNvPr id="8" name="Footer Placeholder 7">
            <a:extLst>
              <a:ext uri="{FF2B5EF4-FFF2-40B4-BE49-F238E27FC236}">
                <a16:creationId xmlns:a16="http://schemas.microsoft.com/office/drawing/2014/main" id="{FDE60E29-FE54-CF44-8B0A-59412D82F06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D5908D-5F9B-774C-A78D-999EF785C0A4}"/>
              </a:ext>
            </a:extLst>
          </p:cNvPr>
          <p:cNvSpPr>
            <a:spLocks noGrp="1"/>
          </p:cNvSpPr>
          <p:nvPr>
            <p:ph type="sldNum" sz="quarter" idx="12"/>
          </p:nvPr>
        </p:nvSpPr>
        <p:spPr/>
        <p:txBody>
          <a:bodyPr/>
          <a:lstStyle/>
          <a:p>
            <a:fld id="{96D7E4C9-D9AF-4C4B-9F8F-F9724926A678}" type="slidenum">
              <a:rPr lang="en-US" smtClean="0"/>
              <a:t>‹#›</a:t>
            </a:fld>
            <a:endParaRPr lang="en-US"/>
          </a:p>
        </p:txBody>
      </p:sp>
    </p:spTree>
    <p:extLst>
      <p:ext uri="{BB962C8B-B14F-4D97-AF65-F5344CB8AC3E}">
        <p14:creationId xmlns:p14="http://schemas.microsoft.com/office/powerpoint/2010/main" val="1020737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3CB6E-3171-1445-952B-2ABD8053C83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562C762-DE53-6C42-B837-F6251013ED9F}"/>
              </a:ext>
            </a:extLst>
          </p:cNvPr>
          <p:cNvSpPr>
            <a:spLocks noGrp="1"/>
          </p:cNvSpPr>
          <p:nvPr>
            <p:ph type="dt" sz="half" idx="10"/>
          </p:nvPr>
        </p:nvSpPr>
        <p:spPr/>
        <p:txBody>
          <a:bodyPr/>
          <a:lstStyle/>
          <a:p>
            <a:fld id="{89CD5366-0CB1-3B45-9342-3D03973A42DC}" type="datetimeFigureOut">
              <a:rPr lang="en-US" smtClean="0"/>
              <a:t>8/14/21</a:t>
            </a:fld>
            <a:endParaRPr lang="en-US"/>
          </a:p>
        </p:txBody>
      </p:sp>
      <p:sp>
        <p:nvSpPr>
          <p:cNvPr id="4" name="Footer Placeholder 3">
            <a:extLst>
              <a:ext uri="{FF2B5EF4-FFF2-40B4-BE49-F238E27FC236}">
                <a16:creationId xmlns:a16="http://schemas.microsoft.com/office/drawing/2014/main" id="{E847395F-CC6C-7346-B6AB-B033AF5FC7A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6ECE4EA-E62B-B44D-B0BD-4C1FFD1D42C9}"/>
              </a:ext>
            </a:extLst>
          </p:cNvPr>
          <p:cNvSpPr>
            <a:spLocks noGrp="1"/>
          </p:cNvSpPr>
          <p:nvPr>
            <p:ph type="sldNum" sz="quarter" idx="12"/>
          </p:nvPr>
        </p:nvSpPr>
        <p:spPr/>
        <p:txBody>
          <a:bodyPr/>
          <a:lstStyle/>
          <a:p>
            <a:fld id="{96D7E4C9-D9AF-4C4B-9F8F-F9724926A678}" type="slidenum">
              <a:rPr lang="en-US" smtClean="0"/>
              <a:t>‹#›</a:t>
            </a:fld>
            <a:endParaRPr lang="en-US"/>
          </a:p>
        </p:txBody>
      </p:sp>
    </p:spTree>
    <p:extLst>
      <p:ext uri="{BB962C8B-B14F-4D97-AF65-F5344CB8AC3E}">
        <p14:creationId xmlns:p14="http://schemas.microsoft.com/office/powerpoint/2010/main" val="313860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87132F-67E8-DA43-9EAD-3A85C8DE87EB}"/>
              </a:ext>
            </a:extLst>
          </p:cNvPr>
          <p:cNvSpPr>
            <a:spLocks noGrp="1"/>
          </p:cNvSpPr>
          <p:nvPr>
            <p:ph type="dt" sz="half" idx="10"/>
          </p:nvPr>
        </p:nvSpPr>
        <p:spPr/>
        <p:txBody>
          <a:bodyPr/>
          <a:lstStyle/>
          <a:p>
            <a:fld id="{89CD5366-0CB1-3B45-9342-3D03973A42DC}" type="datetimeFigureOut">
              <a:rPr lang="en-US" smtClean="0"/>
              <a:t>8/14/21</a:t>
            </a:fld>
            <a:endParaRPr lang="en-US"/>
          </a:p>
        </p:txBody>
      </p:sp>
      <p:sp>
        <p:nvSpPr>
          <p:cNvPr id="3" name="Footer Placeholder 2">
            <a:extLst>
              <a:ext uri="{FF2B5EF4-FFF2-40B4-BE49-F238E27FC236}">
                <a16:creationId xmlns:a16="http://schemas.microsoft.com/office/drawing/2014/main" id="{B9677053-00EC-7E40-A44B-1683C1227F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E49228-3AA4-CF40-887F-C9D37AF51650}"/>
              </a:ext>
            </a:extLst>
          </p:cNvPr>
          <p:cNvSpPr>
            <a:spLocks noGrp="1"/>
          </p:cNvSpPr>
          <p:nvPr>
            <p:ph type="sldNum" sz="quarter" idx="12"/>
          </p:nvPr>
        </p:nvSpPr>
        <p:spPr/>
        <p:txBody>
          <a:bodyPr/>
          <a:lstStyle/>
          <a:p>
            <a:fld id="{96D7E4C9-D9AF-4C4B-9F8F-F9724926A678}" type="slidenum">
              <a:rPr lang="en-US" smtClean="0"/>
              <a:t>‹#›</a:t>
            </a:fld>
            <a:endParaRPr lang="en-US"/>
          </a:p>
        </p:txBody>
      </p:sp>
    </p:spTree>
    <p:extLst>
      <p:ext uri="{BB962C8B-B14F-4D97-AF65-F5344CB8AC3E}">
        <p14:creationId xmlns:p14="http://schemas.microsoft.com/office/powerpoint/2010/main" val="1286564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85633-9A18-8B49-BFAA-97029D1CC7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865107-E9FA-1E4D-B102-74A5B1E1EA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9D7DA59-AFE7-A84F-B582-C17243DA53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EC95E2-1210-2842-9B00-BE9D191CB537}"/>
              </a:ext>
            </a:extLst>
          </p:cNvPr>
          <p:cNvSpPr>
            <a:spLocks noGrp="1"/>
          </p:cNvSpPr>
          <p:nvPr>
            <p:ph type="dt" sz="half" idx="10"/>
          </p:nvPr>
        </p:nvSpPr>
        <p:spPr/>
        <p:txBody>
          <a:bodyPr/>
          <a:lstStyle/>
          <a:p>
            <a:fld id="{89CD5366-0CB1-3B45-9342-3D03973A42DC}" type="datetimeFigureOut">
              <a:rPr lang="en-US" smtClean="0"/>
              <a:t>8/14/21</a:t>
            </a:fld>
            <a:endParaRPr lang="en-US"/>
          </a:p>
        </p:txBody>
      </p:sp>
      <p:sp>
        <p:nvSpPr>
          <p:cNvPr id="6" name="Footer Placeholder 5">
            <a:extLst>
              <a:ext uri="{FF2B5EF4-FFF2-40B4-BE49-F238E27FC236}">
                <a16:creationId xmlns:a16="http://schemas.microsoft.com/office/drawing/2014/main" id="{4652AEE2-96DA-4F46-9343-E3D85142C7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54EB6D-00A4-D84F-9514-FDBCD6F07172}"/>
              </a:ext>
            </a:extLst>
          </p:cNvPr>
          <p:cNvSpPr>
            <a:spLocks noGrp="1"/>
          </p:cNvSpPr>
          <p:nvPr>
            <p:ph type="sldNum" sz="quarter" idx="12"/>
          </p:nvPr>
        </p:nvSpPr>
        <p:spPr/>
        <p:txBody>
          <a:bodyPr/>
          <a:lstStyle/>
          <a:p>
            <a:fld id="{96D7E4C9-D9AF-4C4B-9F8F-F9724926A678}" type="slidenum">
              <a:rPr lang="en-US" smtClean="0"/>
              <a:t>‹#›</a:t>
            </a:fld>
            <a:endParaRPr lang="en-US"/>
          </a:p>
        </p:txBody>
      </p:sp>
    </p:spTree>
    <p:extLst>
      <p:ext uri="{BB962C8B-B14F-4D97-AF65-F5344CB8AC3E}">
        <p14:creationId xmlns:p14="http://schemas.microsoft.com/office/powerpoint/2010/main" val="39688384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A7AF9-8A8D-504A-8629-87A620A804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0B53FAD-C789-CB48-BC7A-151D15C5F0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8E196E8-F6DB-B14D-BC49-5ABE429C75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659BBD-B398-B645-A637-200526534CD1}"/>
              </a:ext>
            </a:extLst>
          </p:cNvPr>
          <p:cNvSpPr>
            <a:spLocks noGrp="1"/>
          </p:cNvSpPr>
          <p:nvPr>
            <p:ph type="dt" sz="half" idx="10"/>
          </p:nvPr>
        </p:nvSpPr>
        <p:spPr/>
        <p:txBody>
          <a:bodyPr/>
          <a:lstStyle/>
          <a:p>
            <a:fld id="{89CD5366-0CB1-3B45-9342-3D03973A42DC}" type="datetimeFigureOut">
              <a:rPr lang="en-US" smtClean="0"/>
              <a:t>8/14/21</a:t>
            </a:fld>
            <a:endParaRPr lang="en-US"/>
          </a:p>
        </p:txBody>
      </p:sp>
      <p:sp>
        <p:nvSpPr>
          <p:cNvPr id="6" name="Footer Placeholder 5">
            <a:extLst>
              <a:ext uri="{FF2B5EF4-FFF2-40B4-BE49-F238E27FC236}">
                <a16:creationId xmlns:a16="http://schemas.microsoft.com/office/drawing/2014/main" id="{23AEE8BF-9815-8648-A0B2-B164BF12F2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455750-4B3E-7741-9D17-EEC00DBB3485}"/>
              </a:ext>
            </a:extLst>
          </p:cNvPr>
          <p:cNvSpPr>
            <a:spLocks noGrp="1"/>
          </p:cNvSpPr>
          <p:nvPr>
            <p:ph type="sldNum" sz="quarter" idx="12"/>
          </p:nvPr>
        </p:nvSpPr>
        <p:spPr/>
        <p:txBody>
          <a:bodyPr/>
          <a:lstStyle/>
          <a:p>
            <a:fld id="{96D7E4C9-D9AF-4C4B-9F8F-F9724926A678}" type="slidenum">
              <a:rPr lang="en-US" smtClean="0"/>
              <a:t>‹#›</a:t>
            </a:fld>
            <a:endParaRPr lang="en-US"/>
          </a:p>
        </p:txBody>
      </p:sp>
    </p:spTree>
    <p:extLst>
      <p:ext uri="{BB962C8B-B14F-4D97-AF65-F5344CB8AC3E}">
        <p14:creationId xmlns:p14="http://schemas.microsoft.com/office/powerpoint/2010/main" val="28799911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BAD6E0-6CDA-5444-86E8-8D24061038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E6F500-F4B4-AA4F-925B-F4A806811A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F9E3FE-E27A-9F40-A210-7B395CD963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CD5366-0CB1-3B45-9342-3D03973A42DC}" type="datetimeFigureOut">
              <a:rPr lang="en-US" smtClean="0"/>
              <a:t>8/14/21</a:t>
            </a:fld>
            <a:endParaRPr lang="en-US"/>
          </a:p>
        </p:txBody>
      </p:sp>
      <p:sp>
        <p:nvSpPr>
          <p:cNvPr id="5" name="Footer Placeholder 4">
            <a:extLst>
              <a:ext uri="{FF2B5EF4-FFF2-40B4-BE49-F238E27FC236}">
                <a16:creationId xmlns:a16="http://schemas.microsoft.com/office/drawing/2014/main" id="{AA5981AC-D9A5-DF46-AA4D-036DC1B9F3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1FE4108-AF7D-0047-BD14-104B2ADDB2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D7E4C9-D9AF-4C4B-9F8F-F9724926A678}" type="slidenum">
              <a:rPr lang="en-US" smtClean="0"/>
              <a:t>‹#›</a:t>
            </a:fld>
            <a:endParaRPr lang="en-US"/>
          </a:p>
        </p:txBody>
      </p:sp>
    </p:spTree>
    <p:extLst>
      <p:ext uri="{BB962C8B-B14F-4D97-AF65-F5344CB8AC3E}">
        <p14:creationId xmlns:p14="http://schemas.microsoft.com/office/powerpoint/2010/main" val="16692941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2.png"/><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hyperlink" Target="https://files.slack.com/files-pri/T023KLXREA1-F02AYPJ1L11/screen_shot_2021-08-11_at_10.04.07_pm.png" TargetMode="Externa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hyperlink" Target="https://files.slack.com/files-pri/T023KLXREA1-F02AYPJ1L11/screen_shot_2021-08-11_at_10.04.07_pm.png"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hyperlink" Target="https://files.slack.com/files-pri/T023KLXREA1-F02AYPJ1L11/screen_shot_2021-08-11_at_10.04.07_pm.png"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14">
            <a:extLst>
              <a:ext uri="{FF2B5EF4-FFF2-40B4-BE49-F238E27FC236}">
                <a16:creationId xmlns:a16="http://schemas.microsoft.com/office/drawing/2014/main" id="{5A92BC41-5AE1-432E-87C7-12BF9E03D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01415" y="476778"/>
            <a:ext cx="7212450" cy="5920653"/>
          </a:xfrm>
          <a:prstGeom prst="rect">
            <a:avLst/>
          </a:prstGeom>
          <a:solidFill>
            <a:srgbClr val="32503C">
              <a:alpha val="9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473F32D-9F24-3C4C-837C-89394DBCF9B0}"/>
              </a:ext>
            </a:extLst>
          </p:cNvPr>
          <p:cNvSpPr>
            <a:spLocks noGrp="1"/>
          </p:cNvSpPr>
          <p:nvPr>
            <p:ph type="ctrTitle"/>
          </p:nvPr>
        </p:nvSpPr>
        <p:spPr>
          <a:xfrm>
            <a:off x="5141495" y="706271"/>
            <a:ext cx="6295131" cy="3404488"/>
          </a:xfrm>
        </p:spPr>
        <p:txBody>
          <a:bodyPr>
            <a:normAutofit/>
          </a:bodyPr>
          <a:lstStyle/>
          <a:p>
            <a:pPr algn="l"/>
            <a:r>
              <a:rPr lang="en-US" sz="3700" dirty="0">
                <a:solidFill>
                  <a:srgbClr val="FFFFFF"/>
                </a:solidFill>
              </a:rPr>
              <a:t>Chicago Transit Authority (CTA) </a:t>
            </a:r>
            <a:br>
              <a:rPr lang="en-US" sz="3700" dirty="0">
                <a:solidFill>
                  <a:srgbClr val="FFFFFF"/>
                </a:solidFill>
              </a:rPr>
            </a:br>
            <a:r>
              <a:rPr lang="en-US" sz="3700" dirty="0">
                <a:solidFill>
                  <a:srgbClr val="FFFFFF"/>
                </a:solidFill>
              </a:rPr>
              <a:t>Ridership from 2014-2021:</a:t>
            </a:r>
            <a:br>
              <a:rPr lang="en-US" sz="3700" dirty="0">
                <a:solidFill>
                  <a:srgbClr val="FFFFFF"/>
                </a:solidFill>
              </a:rPr>
            </a:br>
            <a:r>
              <a:rPr lang="en-US" sz="2000" dirty="0">
                <a:solidFill>
                  <a:srgbClr val="FFFFFF"/>
                </a:solidFill>
              </a:rPr>
              <a:t> </a:t>
            </a:r>
            <a:br>
              <a:rPr lang="en-US" sz="3700" dirty="0">
                <a:solidFill>
                  <a:srgbClr val="FFFFFF"/>
                </a:solidFill>
              </a:rPr>
            </a:br>
            <a:r>
              <a:rPr lang="en-US" sz="3700" i="1" dirty="0">
                <a:solidFill>
                  <a:srgbClr val="FFFFFF"/>
                </a:solidFill>
              </a:rPr>
              <a:t>Exploring the impact of </a:t>
            </a:r>
            <a:br>
              <a:rPr lang="en-US" sz="3700" i="1" dirty="0">
                <a:solidFill>
                  <a:srgbClr val="FFFFFF"/>
                </a:solidFill>
              </a:rPr>
            </a:br>
            <a:r>
              <a:rPr lang="en-US" sz="3700" i="1" dirty="0">
                <a:solidFill>
                  <a:srgbClr val="FFFFFF"/>
                </a:solidFill>
              </a:rPr>
              <a:t>COVID-19  </a:t>
            </a:r>
          </a:p>
        </p:txBody>
      </p:sp>
      <p:sp>
        <p:nvSpPr>
          <p:cNvPr id="3" name="Subtitle 2">
            <a:extLst>
              <a:ext uri="{FF2B5EF4-FFF2-40B4-BE49-F238E27FC236}">
                <a16:creationId xmlns:a16="http://schemas.microsoft.com/office/drawing/2014/main" id="{AABFE9D7-31B8-2447-9669-9E06C198DBC4}"/>
              </a:ext>
            </a:extLst>
          </p:cNvPr>
          <p:cNvSpPr>
            <a:spLocks noGrp="1"/>
          </p:cNvSpPr>
          <p:nvPr>
            <p:ph type="subTitle" idx="1"/>
          </p:nvPr>
        </p:nvSpPr>
        <p:spPr>
          <a:xfrm>
            <a:off x="5141495" y="4866870"/>
            <a:ext cx="6572370" cy="1247274"/>
          </a:xfrm>
        </p:spPr>
        <p:txBody>
          <a:bodyPr>
            <a:noAutofit/>
          </a:bodyPr>
          <a:lstStyle/>
          <a:p>
            <a:pPr algn="l"/>
            <a:r>
              <a:rPr lang="en-US" sz="2000" i="1" dirty="0">
                <a:solidFill>
                  <a:srgbClr val="FFFFFF"/>
                </a:solidFill>
              </a:rPr>
              <a:t>Sleep Deprived Parents</a:t>
            </a:r>
            <a:r>
              <a:rPr lang="en-US" sz="2000" dirty="0">
                <a:solidFill>
                  <a:srgbClr val="FFFFFF"/>
                </a:solidFill>
              </a:rPr>
              <a:t>: Tim Brackett, </a:t>
            </a:r>
            <a:r>
              <a:rPr lang="en-US" sz="2000" dirty="0" err="1">
                <a:solidFill>
                  <a:srgbClr val="FFFFFF"/>
                </a:solidFill>
              </a:rPr>
              <a:t>Roudy</a:t>
            </a:r>
            <a:r>
              <a:rPr lang="en-US" sz="2000" dirty="0">
                <a:solidFill>
                  <a:srgbClr val="FFFFFF"/>
                </a:solidFill>
              </a:rPr>
              <a:t> </a:t>
            </a:r>
            <a:r>
              <a:rPr lang="en-US" sz="2000" dirty="0" err="1">
                <a:solidFill>
                  <a:srgbClr val="FFFFFF"/>
                </a:solidFill>
              </a:rPr>
              <a:t>Boursiquot</a:t>
            </a:r>
            <a:r>
              <a:rPr lang="en-US" sz="2000" dirty="0">
                <a:solidFill>
                  <a:srgbClr val="FFFFFF"/>
                </a:solidFill>
              </a:rPr>
              <a:t>, Arielle Bell (Eagan)</a:t>
            </a:r>
          </a:p>
          <a:p>
            <a:pPr algn="l"/>
            <a:r>
              <a:rPr lang="en-US" sz="2000" dirty="0">
                <a:solidFill>
                  <a:srgbClr val="FFFFFF"/>
                </a:solidFill>
              </a:rPr>
              <a:t>Project 1</a:t>
            </a:r>
          </a:p>
          <a:p>
            <a:pPr algn="l"/>
            <a:r>
              <a:rPr lang="en-US" sz="2000" dirty="0">
                <a:solidFill>
                  <a:srgbClr val="FFFFFF"/>
                </a:solidFill>
              </a:rPr>
              <a:t>August 14, 2021</a:t>
            </a:r>
          </a:p>
        </p:txBody>
      </p:sp>
      <p:cxnSp>
        <p:nvCxnSpPr>
          <p:cNvPr id="27" name="Straight Connector 16">
            <a:extLst>
              <a:ext uri="{FF2B5EF4-FFF2-40B4-BE49-F238E27FC236}">
                <a16:creationId xmlns:a16="http://schemas.microsoft.com/office/drawing/2014/main" id="{DC0E1208-0B30-4396-AE7C-AEBFFAEE66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87478" y="4713662"/>
            <a:ext cx="3657600"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10" name="Content Placeholder 5" descr="Map&#10;&#10;Description automatically generated with low confidence">
            <a:extLst>
              <a:ext uri="{FF2B5EF4-FFF2-40B4-BE49-F238E27FC236}">
                <a16:creationId xmlns:a16="http://schemas.microsoft.com/office/drawing/2014/main" id="{55CBC3DA-645D-964A-B4AD-2151C2C23885}"/>
              </a:ext>
            </a:extLst>
          </p:cNvPr>
          <p:cNvPicPr>
            <a:picLocks noChangeAspect="1"/>
          </p:cNvPicPr>
          <p:nvPr/>
        </p:nvPicPr>
        <p:blipFill rotWithShape="1">
          <a:blip r:embed="rId2"/>
          <a:srcRect r="15511" b="2"/>
          <a:stretch/>
        </p:blipFill>
        <p:spPr>
          <a:xfrm>
            <a:off x="475488" y="476777"/>
            <a:ext cx="3864383" cy="5920653"/>
          </a:xfrm>
          <a:prstGeom prst="rect">
            <a:avLst/>
          </a:prstGeom>
        </p:spPr>
      </p:pic>
    </p:spTree>
    <p:extLst>
      <p:ext uri="{BB962C8B-B14F-4D97-AF65-F5344CB8AC3E}">
        <p14:creationId xmlns:p14="http://schemas.microsoft.com/office/powerpoint/2010/main" val="22420590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text, person, screenshot&#10;&#10;Description automatically generated">
            <a:extLst>
              <a:ext uri="{FF2B5EF4-FFF2-40B4-BE49-F238E27FC236}">
                <a16:creationId xmlns:a16="http://schemas.microsoft.com/office/drawing/2014/main" id="{6FABED36-6707-C942-B116-0E50AEC0312E}"/>
              </a:ext>
            </a:extLst>
          </p:cNvPr>
          <p:cNvPicPr>
            <a:picLocks noChangeAspect="1"/>
          </p:cNvPicPr>
          <p:nvPr/>
        </p:nvPicPr>
        <p:blipFill>
          <a:blip r:embed="rId2"/>
          <a:stretch>
            <a:fillRect/>
          </a:stretch>
        </p:blipFill>
        <p:spPr>
          <a:xfrm>
            <a:off x="4739895" y="650081"/>
            <a:ext cx="2435225" cy="5557838"/>
          </a:xfrm>
          <a:prstGeom prst="rect">
            <a:avLst/>
          </a:prstGeom>
        </p:spPr>
      </p:pic>
      <p:pic>
        <p:nvPicPr>
          <p:cNvPr id="6" name="Content Placeholder 5" descr="Map&#10;&#10;Description automatically generated with low confidence">
            <a:extLst>
              <a:ext uri="{FF2B5EF4-FFF2-40B4-BE49-F238E27FC236}">
                <a16:creationId xmlns:a16="http://schemas.microsoft.com/office/drawing/2014/main" id="{A5167F1C-9B10-BE46-9632-37DAADF6B1D5}"/>
              </a:ext>
            </a:extLst>
          </p:cNvPr>
          <p:cNvPicPr>
            <a:picLocks noGrp="1" noChangeAspect="1"/>
          </p:cNvPicPr>
          <p:nvPr>
            <p:ph idx="1"/>
          </p:nvPr>
        </p:nvPicPr>
        <p:blipFill rotWithShape="1">
          <a:blip r:embed="rId3"/>
          <a:srcRect l="6812" r="3369"/>
          <a:stretch/>
        </p:blipFill>
        <p:spPr>
          <a:xfrm>
            <a:off x="7452106" y="0"/>
            <a:ext cx="4739894" cy="6858000"/>
          </a:xfrm>
        </p:spPr>
      </p:pic>
      <p:sp>
        <p:nvSpPr>
          <p:cNvPr id="2" name="Title 1">
            <a:extLst>
              <a:ext uri="{FF2B5EF4-FFF2-40B4-BE49-F238E27FC236}">
                <a16:creationId xmlns:a16="http://schemas.microsoft.com/office/drawing/2014/main" id="{64A33204-593E-AA43-B913-18F4FFF273E0}"/>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r>
              <a:rPr lang="en-US" sz="3600" kern="1200" dirty="0">
                <a:solidFill>
                  <a:srgbClr val="FFFFFF"/>
                </a:solidFill>
                <a:latin typeface="+mj-lt"/>
                <a:ea typeface="+mj-ea"/>
                <a:cs typeface="+mj-cs"/>
              </a:rPr>
              <a:t>Data needed: </a:t>
            </a:r>
            <a:br>
              <a:rPr lang="en-US" sz="3600" kern="1200" dirty="0">
                <a:solidFill>
                  <a:srgbClr val="FFFFFF"/>
                </a:solidFill>
                <a:latin typeface="+mj-lt"/>
                <a:ea typeface="+mj-ea"/>
                <a:cs typeface="+mj-cs"/>
              </a:rPr>
            </a:br>
            <a:br>
              <a:rPr lang="en-US" sz="3600" kern="1200" dirty="0">
                <a:solidFill>
                  <a:srgbClr val="FFFFFF"/>
                </a:solidFill>
                <a:latin typeface="+mj-lt"/>
                <a:ea typeface="+mj-ea"/>
                <a:cs typeface="+mj-cs"/>
              </a:rPr>
            </a:br>
            <a:r>
              <a:rPr lang="en-US" sz="3600" kern="1200" dirty="0">
                <a:solidFill>
                  <a:srgbClr val="FFFFFF"/>
                </a:solidFill>
                <a:latin typeface="+mj-lt"/>
                <a:ea typeface="+mj-ea"/>
                <a:cs typeface="+mj-cs"/>
              </a:rPr>
              <a:t>“L” usage </a:t>
            </a:r>
          </a:p>
        </p:txBody>
      </p:sp>
    </p:spTree>
    <p:extLst>
      <p:ext uri="{BB962C8B-B14F-4D97-AF65-F5344CB8AC3E}">
        <p14:creationId xmlns:p14="http://schemas.microsoft.com/office/powerpoint/2010/main" val="401221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Graphical user interface, text&#10;&#10;Description automatically generated">
            <a:extLst>
              <a:ext uri="{FF2B5EF4-FFF2-40B4-BE49-F238E27FC236}">
                <a16:creationId xmlns:a16="http://schemas.microsoft.com/office/drawing/2014/main" id="{693CA6AD-ABED-2A44-86D5-B5043E949D8A}"/>
              </a:ext>
            </a:extLst>
          </p:cNvPr>
          <p:cNvPicPr>
            <a:picLocks noChangeAspect="1"/>
          </p:cNvPicPr>
          <p:nvPr/>
        </p:nvPicPr>
        <p:blipFill>
          <a:blip r:embed="rId2"/>
          <a:stretch>
            <a:fillRect/>
          </a:stretch>
        </p:blipFill>
        <p:spPr>
          <a:xfrm>
            <a:off x="927502" y="2050977"/>
            <a:ext cx="4243946" cy="1071561"/>
          </a:xfrm>
          <a:prstGeom prst="rect">
            <a:avLst/>
          </a:prstGeom>
        </p:spPr>
      </p:pic>
      <p:pic>
        <p:nvPicPr>
          <p:cNvPr id="5" name="Content Placeholder 4" descr="A picture containing diagram&#10;&#10;Description automatically generated">
            <a:extLst>
              <a:ext uri="{FF2B5EF4-FFF2-40B4-BE49-F238E27FC236}">
                <a16:creationId xmlns:a16="http://schemas.microsoft.com/office/drawing/2014/main" id="{C212A7BF-E6DB-C941-A3AF-5178492DEF27}"/>
              </a:ext>
            </a:extLst>
          </p:cNvPr>
          <p:cNvPicPr>
            <a:picLocks noGrp="1" noChangeAspect="1"/>
          </p:cNvPicPr>
          <p:nvPr>
            <p:ph idx="1"/>
          </p:nvPr>
        </p:nvPicPr>
        <p:blipFill>
          <a:blip r:embed="rId3"/>
          <a:stretch>
            <a:fillRect/>
          </a:stretch>
        </p:blipFill>
        <p:spPr>
          <a:xfrm>
            <a:off x="838200" y="5213734"/>
            <a:ext cx="10512425" cy="1201082"/>
          </a:xfrm>
          <a:prstGeom prst="rect">
            <a:avLst/>
          </a:prstGeom>
        </p:spPr>
      </p:pic>
      <p:sp>
        <p:nvSpPr>
          <p:cNvPr id="2" name="Title 1">
            <a:extLst>
              <a:ext uri="{FF2B5EF4-FFF2-40B4-BE49-F238E27FC236}">
                <a16:creationId xmlns:a16="http://schemas.microsoft.com/office/drawing/2014/main" id="{0CBB9800-213D-6940-831D-E03A80E447B0}"/>
              </a:ext>
            </a:extLst>
          </p:cNvPr>
          <p:cNvSpPr>
            <a:spLocks noGrp="1"/>
          </p:cNvSpPr>
          <p:nvPr>
            <p:ph type="title"/>
          </p:nvPr>
        </p:nvSpPr>
        <p:spPr>
          <a:xfrm>
            <a:off x="838200" y="184805"/>
            <a:ext cx="10515600" cy="1505883"/>
          </a:xfrm>
        </p:spPr>
        <p:txBody>
          <a:bodyPr vert="horz" lIns="91440" tIns="45720" rIns="91440" bIns="45720" rtlCol="0" anchor="ctr">
            <a:normAutofit fontScale="90000"/>
          </a:bodyPr>
          <a:lstStyle/>
          <a:p>
            <a:r>
              <a:rPr lang="en-US" sz="5200" kern="1200" dirty="0">
                <a:solidFill>
                  <a:schemeClr val="tx1"/>
                </a:solidFill>
                <a:latin typeface="+mj-lt"/>
                <a:ea typeface="+mj-ea"/>
                <a:cs typeface="+mj-cs"/>
              </a:rPr>
              <a:t>Data source: City of Chicago Data Portal </a:t>
            </a:r>
          </a:p>
        </p:txBody>
      </p:sp>
      <p:pic>
        <p:nvPicPr>
          <p:cNvPr id="9" name="Picture 8" descr="Text&#10;&#10;Description automatically generated">
            <a:extLst>
              <a:ext uri="{FF2B5EF4-FFF2-40B4-BE49-F238E27FC236}">
                <a16:creationId xmlns:a16="http://schemas.microsoft.com/office/drawing/2014/main" id="{C1969618-66A6-1E4F-8783-5E608EDC1D9C}"/>
              </a:ext>
            </a:extLst>
          </p:cNvPr>
          <p:cNvPicPr>
            <a:picLocks noChangeAspect="1"/>
          </p:cNvPicPr>
          <p:nvPr/>
        </p:nvPicPr>
        <p:blipFill>
          <a:blip r:embed="rId4"/>
          <a:stretch>
            <a:fillRect/>
          </a:stretch>
        </p:blipFill>
        <p:spPr>
          <a:xfrm>
            <a:off x="5576733" y="2034576"/>
            <a:ext cx="6265631" cy="2540000"/>
          </a:xfrm>
          <a:prstGeom prst="rect">
            <a:avLst/>
          </a:prstGeom>
        </p:spPr>
      </p:pic>
      <p:sp>
        <p:nvSpPr>
          <p:cNvPr id="13" name="Rectangle 12">
            <a:extLst>
              <a:ext uri="{FF2B5EF4-FFF2-40B4-BE49-F238E27FC236}">
                <a16:creationId xmlns:a16="http://schemas.microsoft.com/office/drawing/2014/main" id="{AF59ADC9-0AC0-3749-A39E-C212FF91D968}"/>
              </a:ext>
            </a:extLst>
          </p:cNvPr>
          <p:cNvSpPr/>
          <p:nvPr/>
        </p:nvSpPr>
        <p:spPr>
          <a:xfrm>
            <a:off x="927502" y="3304576"/>
            <a:ext cx="4185248" cy="861774"/>
          </a:xfrm>
          <a:prstGeom prst="rect">
            <a:avLst/>
          </a:prstGeom>
        </p:spPr>
        <p:txBody>
          <a:bodyPr wrap="none">
            <a:spAutoFit/>
          </a:bodyPr>
          <a:lstStyle/>
          <a:p>
            <a:r>
              <a:rPr lang="en-US" sz="2500" dirty="0"/>
              <a:t>URL: </a:t>
            </a:r>
          </a:p>
          <a:p>
            <a:r>
              <a:rPr lang="en-US" sz="2500" dirty="0"/>
              <a:t>https://data.cityofchicago.org/</a:t>
            </a:r>
          </a:p>
        </p:txBody>
      </p:sp>
    </p:spTree>
    <p:extLst>
      <p:ext uri="{BB962C8B-B14F-4D97-AF65-F5344CB8AC3E}">
        <p14:creationId xmlns:p14="http://schemas.microsoft.com/office/powerpoint/2010/main" val="4071990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1" name="Group 20">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22"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3"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24"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25"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6"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7"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pic>
        <p:nvPicPr>
          <p:cNvPr id="5" name="Content Placeholder 4" descr="Graphical user interface, application&#10;&#10;Description automatically generated">
            <a:extLst>
              <a:ext uri="{FF2B5EF4-FFF2-40B4-BE49-F238E27FC236}">
                <a16:creationId xmlns:a16="http://schemas.microsoft.com/office/drawing/2014/main" id="{DB8D3684-5FC3-1C4F-9757-137C05AA8244}"/>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Lst>
          </a:blip>
          <a:srcRect b="86665"/>
          <a:stretch/>
        </p:blipFill>
        <p:spPr>
          <a:xfrm>
            <a:off x="4706800" y="589606"/>
            <a:ext cx="7321093" cy="605241"/>
          </a:xfrm>
          <a:prstGeom prst="rect">
            <a:avLst/>
          </a:prstGeom>
        </p:spPr>
      </p:pic>
      <p:pic>
        <p:nvPicPr>
          <p:cNvPr id="4" name="Picture 3" descr="Graphical user interface, text&#10;&#10;Description automatically generated">
            <a:extLst>
              <a:ext uri="{FF2B5EF4-FFF2-40B4-BE49-F238E27FC236}">
                <a16:creationId xmlns:a16="http://schemas.microsoft.com/office/drawing/2014/main" id="{223D9FB8-72D6-464F-85AE-0D54FE068306}"/>
              </a:ext>
            </a:extLst>
          </p:cNvPr>
          <p:cNvPicPr>
            <a:picLocks noChangeAspect="1"/>
          </p:cNvPicPr>
          <p:nvPr/>
        </p:nvPicPr>
        <p:blipFill rotWithShape="1">
          <a:blip r:embed="rId5"/>
          <a:srcRect r="36067" b="17854"/>
          <a:stretch/>
        </p:blipFill>
        <p:spPr>
          <a:xfrm>
            <a:off x="4710096" y="4669673"/>
            <a:ext cx="7314505" cy="1109178"/>
          </a:xfrm>
          <a:prstGeom prst="rect">
            <a:avLst/>
          </a:prstGeom>
          <a:ln>
            <a:solidFill>
              <a:schemeClr val="tx1"/>
            </a:solidFill>
          </a:ln>
        </p:spPr>
      </p:pic>
      <p:pic>
        <p:nvPicPr>
          <p:cNvPr id="11" name="Content Placeholder 4" descr="Graphical user interface, application&#10;&#10;Description automatically generated">
            <a:extLst>
              <a:ext uri="{FF2B5EF4-FFF2-40B4-BE49-F238E27FC236}">
                <a16:creationId xmlns:a16="http://schemas.microsoft.com/office/drawing/2014/main" id="{C7FE5F8F-A71B-C44B-AC3E-766E49FFAFDC}"/>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Lst>
          </a:blip>
          <a:srcRect t="34989"/>
          <a:stretch/>
        </p:blipFill>
        <p:spPr>
          <a:xfrm>
            <a:off x="4710095" y="1285026"/>
            <a:ext cx="7314505" cy="3205729"/>
          </a:xfrm>
          <a:prstGeom prst="rect">
            <a:avLst/>
          </a:prstGeom>
        </p:spPr>
      </p:pic>
      <p:sp>
        <p:nvSpPr>
          <p:cNvPr id="2" name="Title 1">
            <a:extLst>
              <a:ext uri="{FF2B5EF4-FFF2-40B4-BE49-F238E27FC236}">
                <a16:creationId xmlns:a16="http://schemas.microsoft.com/office/drawing/2014/main" id="{3FA572AB-01A7-A045-B35F-D036C88C8F05}"/>
              </a:ext>
            </a:extLst>
          </p:cNvPr>
          <p:cNvSpPr>
            <a:spLocks noGrp="1"/>
          </p:cNvSpPr>
          <p:nvPr>
            <p:ph type="title"/>
          </p:nvPr>
        </p:nvSpPr>
        <p:spPr>
          <a:xfrm>
            <a:off x="535020" y="685800"/>
            <a:ext cx="2780271" cy="5105400"/>
          </a:xfrm>
        </p:spPr>
        <p:txBody>
          <a:bodyPr>
            <a:normAutofit/>
          </a:bodyPr>
          <a:lstStyle/>
          <a:p>
            <a:r>
              <a:rPr lang="en-US" sz="4000">
                <a:solidFill>
                  <a:srgbClr val="FFFFFF"/>
                </a:solidFill>
              </a:rPr>
              <a:t>Dataset: </a:t>
            </a:r>
            <a:br>
              <a:rPr lang="en-US" sz="4000">
                <a:solidFill>
                  <a:srgbClr val="FFFFFF"/>
                </a:solidFill>
              </a:rPr>
            </a:br>
            <a:r>
              <a:rPr lang="en-US" sz="4000">
                <a:solidFill>
                  <a:srgbClr val="FFFFFF"/>
                </a:solidFill>
              </a:rPr>
              <a:t>CTA-Ridership- ‘L’ Station Entries – Daily Totals </a:t>
            </a:r>
          </a:p>
        </p:txBody>
      </p:sp>
    </p:spTree>
    <p:extLst>
      <p:ext uri="{BB962C8B-B14F-4D97-AF65-F5344CB8AC3E}">
        <p14:creationId xmlns:p14="http://schemas.microsoft.com/office/powerpoint/2010/main" val="35278163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F80CA-7E62-C746-BADE-4B910AB69E69}"/>
              </a:ext>
            </a:extLst>
          </p:cNvPr>
          <p:cNvSpPr>
            <a:spLocks noGrp="1"/>
          </p:cNvSpPr>
          <p:nvPr>
            <p:ph type="title"/>
          </p:nvPr>
        </p:nvSpPr>
        <p:spPr/>
        <p:txBody>
          <a:bodyPr/>
          <a:lstStyle/>
          <a:p>
            <a:r>
              <a:rPr lang="en-US" dirty="0"/>
              <a:t>Analytic process </a:t>
            </a:r>
          </a:p>
        </p:txBody>
      </p:sp>
      <p:sp>
        <p:nvSpPr>
          <p:cNvPr id="3" name="Content Placeholder 2">
            <a:extLst>
              <a:ext uri="{FF2B5EF4-FFF2-40B4-BE49-F238E27FC236}">
                <a16:creationId xmlns:a16="http://schemas.microsoft.com/office/drawing/2014/main" id="{6E049097-939B-1041-B929-16C86FA9A8B4}"/>
              </a:ext>
            </a:extLst>
          </p:cNvPr>
          <p:cNvSpPr>
            <a:spLocks noGrp="1"/>
          </p:cNvSpPr>
          <p:nvPr>
            <p:ph type="body" idx="1"/>
          </p:nvPr>
        </p:nvSpPr>
        <p:spPr/>
        <p:txBody>
          <a:bodyPr/>
          <a:lstStyle/>
          <a:p>
            <a:r>
              <a:rPr lang="en-US" dirty="0"/>
              <a:t>How we explored, cleaned, and analyzed the data to answer each of our four </a:t>
            </a:r>
            <a:r>
              <a:rPr lang="en-US" dirty="0">
                <a:solidFill>
                  <a:schemeClr val="tx1">
                    <a:lumMod val="50000"/>
                    <a:lumOff val="50000"/>
                  </a:schemeClr>
                </a:solidFill>
              </a:rPr>
              <a:t>questions</a:t>
            </a:r>
          </a:p>
        </p:txBody>
      </p:sp>
    </p:spTree>
    <p:extLst>
      <p:ext uri="{BB962C8B-B14F-4D97-AF65-F5344CB8AC3E}">
        <p14:creationId xmlns:p14="http://schemas.microsoft.com/office/powerpoint/2010/main" val="42441217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6C98B7-0F4F-8048-9BEC-52B422C43C7A}"/>
              </a:ext>
            </a:extLst>
          </p:cNvPr>
          <p:cNvSpPr>
            <a:spLocks noGrp="1"/>
          </p:cNvSpPr>
          <p:nvPr>
            <p:ph type="title"/>
          </p:nvPr>
        </p:nvSpPr>
        <p:spPr>
          <a:xfrm>
            <a:off x="586478" y="1683756"/>
            <a:ext cx="3115265" cy="2396359"/>
          </a:xfrm>
        </p:spPr>
        <p:txBody>
          <a:bodyPr anchor="b">
            <a:normAutofit/>
          </a:bodyPr>
          <a:lstStyle/>
          <a:p>
            <a:pPr algn="r"/>
            <a:r>
              <a:rPr lang="en-US" sz="4000">
                <a:solidFill>
                  <a:srgbClr val="FFFFFF"/>
                </a:solidFill>
              </a:rPr>
              <a:t>Overall data exploration and clean-up</a:t>
            </a:r>
          </a:p>
        </p:txBody>
      </p:sp>
      <p:graphicFrame>
        <p:nvGraphicFramePr>
          <p:cNvPr id="5" name="Content Placeholder 2">
            <a:extLst>
              <a:ext uri="{FF2B5EF4-FFF2-40B4-BE49-F238E27FC236}">
                <a16:creationId xmlns:a16="http://schemas.microsoft.com/office/drawing/2014/main" id="{1935AD51-7149-415E-936B-1B29D65301D0}"/>
              </a:ext>
            </a:extLst>
          </p:cNvPr>
          <p:cNvGraphicFramePr>
            <a:graphicFrameLocks noGrp="1"/>
          </p:cNvGraphicFramePr>
          <p:nvPr>
            <p:ph idx="1"/>
            <p:extLst>
              <p:ext uri="{D42A27DB-BD31-4B8C-83A1-F6EECF244321}">
                <p14:modId xmlns:p14="http://schemas.microsoft.com/office/powerpoint/2010/main" val="4149997688"/>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76004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7E9D2-88EB-CA4A-A3B0-0F5CC7CB9150}"/>
              </a:ext>
            </a:extLst>
          </p:cNvPr>
          <p:cNvSpPr>
            <a:spLocks noGrp="1"/>
          </p:cNvSpPr>
          <p:nvPr>
            <p:ph type="title"/>
          </p:nvPr>
        </p:nvSpPr>
        <p:spPr>
          <a:xfrm>
            <a:off x="524741" y="620392"/>
            <a:ext cx="3628805" cy="5504688"/>
          </a:xfrm>
        </p:spPr>
        <p:txBody>
          <a:bodyPr>
            <a:normAutofit/>
          </a:bodyPr>
          <a:lstStyle/>
          <a:p>
            <a:r>
              <a:rPr lang="en-US" sz="6000" dirty="0">
                <a:solidFill>
                  <a:schemeClr val="accent5"/>
                </a:solidFill>
              </a:rPr>
              <a:t>Question</a:t>
            </a:r>
            <a:br>
              <a:rPr lang="en-US" sz="6000" dirty="0">
                <a:solidFill>
                  <a:schemeClr val="accent5"/>
                </a:solidFill>
              </a:rPr>
            </a:br>
            <a:r>
              <a:rPr lang="en-US" sz="6000" dirty="0">
                <a:solidFill>
                  <a:schemeClr val="accent5"/>
                </a:solidFill>
              </a:rPr>
              <a:t>#1</a:t>
            </a:r>
          </a:p>
        </p:txBody>
      </p:sp>
      <p:graphicFrame>
        <p:nvGraphicFramePr>
          <p:cNvPr id="5" name="Content Placeholder 2">
            <a:extLst>
              <a:ext uri="{FF2B5EF4-FFF2-40B4-BE49-F238E27FC236}">
                <a16:creationId xmlns:a16="http://schemas.microsoft.com/office/drawing/2014/main" id="{C974B4FE-0442-427F-ADEA-10ED44A341BF}"/>
              </a:ext>
            </a:extLst>
          </p:cNvPr>
          <p:cNvGraphicFramePr>
            <a:graphicFrameLocks noGrp="1"/>
          </p:cNvGraphicFramePr>
          <p:nvPr>
            <p:ph idx="1"/>
            <p:extLst>
              <p:ext uri="{D42A27DB-BD31-4B8C-83A1-F6EECF244321}">
                <p14:modId xmlns:p14="http://schemas.microsoft.com/office/powerpoint/2010/main" val="431889328"/>
              </p:ext>
            </p:extLst>
          </p:nvPr>
        </p:nvGraphicFramePr>
        <p:xfrm>
          <a:off x="4386019" y="185980"/>
          <a:ext cx="7640665" cy="65092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52114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AB0CAD-32F1-C546-8CE5-6342051B9AEE}"/>
              </a:ext>
            </a:extLst>
          </p:cNvPr>
          <p:cNvSpPr>
            <a:spLocks noGrp="1"/>
          </p:cNvSpPr>
          <p:nvPr>
            <p:ph idx="1"/>
          </p:nvPr>
        </p:nvSpPr>
        <p:spPr>
          <a:xfrm>
            <a:off x="328478" y="1384300"/>
            <a:ext cx="5424622" cy="5473700"/>
          </a:xfrm>
        </p:spPr>
        <p:txBody>
          <a:bodyPr>
            <a:normAutofit fontScale="92500" lnSpcReduction="10000"/>
          </a:bodyPr>
          <a:lstStyle/>
          <a:p>
            <a:pPr marL="0" indent="0">
              <a:buNone/>
            </a:pPr>
            <a:r>
              <a:rPr lang="en-US" sz="2500" b="1" i="1" dirty="0"/>
              <a:t>Exploration</a:t>
            </a:r>
            <a:r>
              <a:rPr lang="en-US" dirty="0"/>
              <a:t>:</a:t>
            </a:r>
          </a:p>
          <a:p>
            <a:pPr lvl="1"/>
            <a:r>
              <a:rPr lang="en-US" sz="1900" dirty="0"/>
              <a:t>Insights: </a:t>
            </a:r>
          </a:p>
          <a:p>
            <a:pPr lvl="2"/>
            <a:r>
              <a:rPr lang="en-US" sz="1700" dirty="0"/>
              <a:t>We decided to focus on monthly usage across the years.  </a:t>
            </a:r>
          </a:p>
          <a:p>
            <a:pPr lvl="1"/>
            <a:r>
              <a:rPr lang="en-US" sz="1900" dirty="0"/>
              <a:t>Problems: </a:t>
            </a:r>
          </a:p>
          <a:p>
            <a:pPr lvl="2"/>
            <a:r>
              <a:rPr lang="en-US" sz="1700" dirty="0"/>
              <a:t>Station vs L color issue</a:t>
            </a:r>
          </a:p>
          <a:p>
            <a:pPr lvl="1"/>
            <a:endParaRPr lang="en-US" dirty="0"/>
          </a:p>
          <a:p>
            <a:pPr marL="0" indent="0">
              <a:buNone/>
            </a:pPr>
            <a:r>
              <a:rPr lang="en-US" sz="2500" b="1" i="1" dirty="0"/>
              <a:t>Clean-up:</a:t>
            </a:r>
            <a:r>
              <a:rPr lang="en-US" dirty="0"/>
              <a:t> </a:t>
            </a:r>
          </a:p>
          <a:p>
            <a:pPr lvl="1"/>
            <a:r>
              <a:rPr lang="en-US" sz="1900" dirty="0"/>
              <a:t>Overlapping datapoints</a:t>
            </a:r>
          </a:p>
          <a:p>
            <a:pPr lvl="2"/>
            <a:r>
              <a:rPr lang="en-US" sz="1700" dirty="0"/>
              <a:t>Station and multiple L colors </a:t>
            </a:r>
          </a:p>
          <a:p>
            <a:pPr lvl="2"/>
            <a:r>
              <a:rPr lang="en-US" sz="1700" dirty="0"/>
              <a:t>Month and year </a:t>
            </a:r>
          </a:p>
          <a:p>
            <a:pPr lvl="2"/>
            <a:endParaRPr lang="en-US" sz="1900" dirty="0"/>
          </a:p>
          <a:p>
            <a:pPr lvl="1"/>
            <a:r>
              <a:rPr lang="en-US" sz="1900" dirty="0"/>
              <a:t>Needed to combine monthly totals, then review across years </a:t>
            </a:r>
          </a:p>
          <a:p>
            <a:pPr lvl="1"/>
            <a:endParaRPr lang="en-US" sz="1900" dirty="0"/>
          </a:p>
          <a:p>
            <a:pPr lvl="1"/>
            <a:r>
              <a:rPr lang="en-US" sz="1900" dirty="0"/>
              <a:t>Plot formatting due to length of station and line color names</a:t>
            </a:r>
          </a:p>
          <a:p>
            <a:pPr lvl="2"/>
            <a:r>
              <a:rPr lang="en-US" sz="1700" dirty="0"/>
              <a:t>We tried seaborn, </a:t>
            </a:r>
            <a:r>
              <a:rPr lang="en-US" sz="1700" dirty="0" err="1"/>
              <a:t>dexplot</a:t>
            </a:r>
            <a:r>
              <a:rPr lang="en-US" sz="1700" dirty="0"/>
              <a:t>, eventually figured out to cut down </a:t>
            </a:r>
            <a:r>
              <a:rPr lang="en-US" sz="1700" dirty="0" err="1"/>
              <a:t>lables</a:t>
            </a:r>
            <a:r>
              <a:rPr lang="en-US" sz="1700" dirty="0"/>
              <a:t> and rotate x ticks</a:t>
            </a:r>
          </a:p>
          <a:p>
            <a:endParaRPr lang="en-US" dirty="0"/>
          </a:p>
          <a:p>
            <a:endParaRPr lang="en-US" dirty="0"/>
          </a:p>
          <a:p>
            <a:pPr lvl="1"/>
            <a:endParaRPr lang="en-US" dirty="0"/>
          </a:p>
          <a:p>
            <a:pPr lvl="1"/>
            <a:endParaRPr lang="en-US" dirty="0"/>
          </a:p>
        </p:txBody>
      </p:sp>
      <p:pic>
        <p:nvPicPr>
          <p:cNvPr id="8" name="Picture 7" descr="Graphical user interface, text&#10;&#10;Description automatically generated">
            <a:extLst>
              <a:ext uri="{FF2B5EF4-FFF2-40B4-BE49-F238E27FC236}">
                <a16:creationId xmlns:a16="http://schemas.microsoft.com/office/drawing/2014/main" id="{C4998DB1-59E7-4247-AE9E-9AC12957AA33}"/>
              </a:ext>
            </a:extLst>
          </p:cNvPr>
          <p:cNvPicPr>
            <a:picLocks noChangeAspect="1"/>
          </p:cNvPicPr>
          <p:nvPr/>
        </p:nvPicPr>
        <p:blipFill rotWithShape="1">
          <a:blip r:embed="rId3"/>
          <a:srcRect l="-1807" t="6612" r="2409" b="-6037"/>
          <a:stretch/>
        </p:blipFill>
        <p:spPr>
          <a:xfrm>
            <a:off x="122050" y="154982"/>
            <a:ext cx="5116378" cy="1098105"/>
          </a:xfrm>
          <a:prstGeom prst="rect">
            <a:avLst/>
          </a:prstGeom>
        </p:spPr>
      </p:pic>
      <p:pic>
        <p:nvPicPr>
          <p:cNvPr id="10" name="Picture 9" descr="Table&#10;&#10;Description automatically generated">
            <a:extLst>
              <a:ext uri="{FF2B5EF4-FFF2-40B4-BE49-F238E27FC236}">
                <a16:creationId xmlns:a16="http://schemas.microsoft.com/office/drawing/2014/main" id="{F800BEDF-BF4F-CE4B-BB0C-EFA30752B741}"/>
              </a:ext>
            </a:extLst>
          </p:cNvPr>
          <p:cNvPicPr>
            <a:picLocks noChangeAspect="1"/>
          </p:cNvPicPr>
          <p:nvPr/>
        </p:nvPicPr>
        <p:blipFill>
          <a:blip r:embed="rId4"/>
          <a:stretch>
            <a:fillRect/>
          </a:stretch>
        </p:blipFill>
        <p:spPr>
          <a:xfrm>
            <a:off x="7202622" y="114457"/>
            <a:ext cx="4867328" cy="1495689"/>
          </a:xfrm>
          <a:prstGeom prst="rect">
            <a:avLst/>
          </a:prstGeom>
        </p:spPr>
      </p:pic>
      <p:pic>
        <p:nvPicPr>
          <p:cNvPr id="12" name="Picture 11" descr="Table&#10;&#10;Description automatically generated">
            <a:extLst>
              <a:ext uri="{FF2B5EF4-FFF2-40B4-BE49-F238E27FC236}">
                <a16:creationId xmlns:a16="http://schemas.microsoft.com/office/drawing/2014/main" id="{AEB36DE7-2889-F542-88F1-6BE5B6A7F0F8}"/>
              </a:ext>
            </a:extLst>
          </p:cNvPr>
          <p:cNvPicPr>
            <a:picLocks noChangeAspect="1"/>
          </p:cNvPicPr>
          <p:nvPr/>
        </p:nvPicPr>
        <p:blipFill>
          <a:blip r:embed="rId5"/>
          <a:stretch>
            <a:fillRect/>
          </a:stretch>
        </p:blipFill>
        <p:spPr>
          <a:xfrm>
            <a:off x="10104088" y="1687682"/>
            <a:ext cx="1655123" cy="2215950"/>
          </a:xfrm>
          <a:prstGeom prst="rect">
            <a:avLst/>
          </a:prstGeom>
        </p:spPr>
      </p:pic>
      <p:pic>
        <p:nvPicPr>
          <p:cNvPr id="14" name="Picture 13" descr="Graphical user interface&#10;&#10;Description automatically generated with medium confidence">
            <a:extLst>
              <a:ext uri="{FF2B5EF4-FFF2-40B4-BE49-F238E27FC236}">
                <a16:creationId xmlns:a16="http://schemas.microsoft.com/office/drawing/2014/main" id="{A40EBA2D-FAD1-CA4E-9494-FBFE5C0F8801}"/>
              </a:ext>
            </a:extLst>
          </p:cNvPr>
          <p:cNvPicPr>
            <a:picLocks noChangeAspect="1"/>
          </p:cNvPicPr>
          <p:nvPr/>
        </p:nvPicPr>
        <p:blipFill>
          <a:blip r:embed="rId6"/>
          <a:stretch>
            <a:fillRect/>
          </a:stretch>
        </p:blipFill>
        <p:spPr>
          <a:xfrm>
            <a:off x="5943600" y="3981168"/>
            <a:ext cx="6126350" cy="2445968"/>
          </a:xfrm>
          <a:prstGeom prst="rect">
            <a:avLst/>
          </a:prstGeom>
        </p:spPr>
      </p:pic>
      <p:cxnSp>
        <p:nvCxnSpPr>
          <p:cNvPr id="16" name="Straight Arrow Connector 15">
            <a:extLst>
              <a:ext uri="{FF2B5EF4-FFF2-40B4-BE49-F238E27FC236}">
                <a16:creationId xmlns:a16="http://schemas.microsoft.com/office/drawing/2014/main" id="{2F62F3B7-39A9-BF46-B148-E6410DB06B8B}"/>
              </a:ext>
            </a:extLst>
          </p:cNvPr>
          <p:cNvCxnSpPr>
            <a:cxnSpLocks/>
          </p:cNvCxnSpPr>
          <p:nvPr/>
        </p:nvCxnSpPr>
        <p:spPr>
          <a:xfrm>
            <a:off x="3746500" y="2832100"/>
            <a:ext cx="60579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8B4C829-F80A-BA4D-AE5B-167A4CE85D7D}"/>
              </a:ext>
            </a:extLst>
          </p:cNvPr>
          <p:cNvCxnSpPr>
            <a:cxnSpLocks/>
          </p:cNvCxnSpPr>
          <p:nvPr/>
        </p:nvCxnSpPr>
        <p:spPr>
          <a:xfrm flipV="1">
            <a:off x="5733557" y="1610146"/>
            <a:ext cx="1339848" cy="5615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3E6FD44D-2D28-F940-9EBA-7B89114CA16D}"/>
              </a:ext>
            </a:extLst>
          </p:cNvPr>
          <p:cNvCxnSpPr>
            <a:cxnSpLocks/>
          </p:cNvCxnSpPr>
          <p:nvPr/>
        </p:nvCxnSpPr>
        <p:spPr>
          <a:xfrm>
            <a:off x="3987800" y="4222468"/>
            <a:ext cx="17653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21609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AB0CAD-32F1-C546-8CE5-6342051B9AEE}"/>
              </a:ext>
            </a:extLst>
          </p:cNvPr>
          <p:cNvSpPr>
            <a:spLocks noGrp="1"/>
          </p:cNvSpPr>
          <p:nvPr>
            <p:ph idx="1"/>
          </p:nvPr>
        </p:nvSpPr>
        <p:spPr>
          <a:xfrm>
            <a:off x="356831" y="1776696"/>
            <a:ext cx="3505494" cy="3996666"/>
          </a:xfrm>
        </p:spPr>
        <p:txBody>
          <a:bodyPr>
            <a:normAutofit/>
          </a:bodyPr>
          <a:lstStyle/>
          <a:p>
            <a:pPr marL="0" indent="0">
              <a:buNone/>
            </a:pPr>
            <a:r>
              <a:rPr lang="en-US" sz="2300" b="1" i="1" dirty="0"/>
              <a:t>Analysis</a:t>
            </a:r>
            <a:r>
              <a:rPr lang="en-US" sz="2000" b="1" i="1" dirty="0"/>
              <a:t>:</a:t>
            </a:r>
          </a:p>
          <a:p>
            <a:pPr marL="0" indent="0">
              <a:buNone/>
            </a:pPr>
            <a:r>
              <a:rPr lang="en-US" sz="2000" dirty="0"/>
              <a:t> </a:t>
            </a:r>
          </a:p>
          <a:p>
            <a:r>
              <a:rPr lang="en-US" sz="1800" dirty="0"/>
              <a:t>Blue and Red lines had substantially higher usage across all years, compared to other L colors </a:t>
            </a:r>
          </a:p>
          <a:p>
            <a:r>
              <a:rPr lang="en-US" sz="1800" dirty="0"/>
              <a:t>Both the Blue and Red lines seem to have decreased from 2015 to 2019. We are not sure why. </a:t>
            </a:r>
          </a:p>
          <a:p>
            <a:r>
              <a:rPr lang="en-US" sz="1800" dirty="0"/>
              <a:t>A substantial drop was seen in 2020 in all L colors, with drastic drops on the Blue and Red lines.</a:t>
            </a:r>
          </a:p>
          <a:p>
            <a:pPr lvl="1"/>
            <a:endParaRPr lang="en-US" sz="2000" dirty="0"/>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Graphical user interface, text&#10;&#10;Description automatically generated">
            <a:extLst>
              <a:ext uri="{FF2B5EF4-FFF2-40B4-BE49-F238E27FC236}">
                <a16:creationId xmlns:a16="http://schemas.microsoft.com/office/drawing/2014/main" id="{113DFFD9-360F-124D-87AB-37F8422FAA57}"/>
              </a:ext>
            </a:extLst>
          </p:cNvPr>
          <p:cNvPicPr>
            <a:picLocks noChangeAspect="1"/>
          </p:cNvPicPr>
          <p:nvPr/>
        </p:nvPicPr>
        <p:blipFill rotWithShape="1">
          <a:blip r:embed="rId3"/>
          <a:srcRect l="-1807" t="6612" r="2409" b="-6037"/>
          <a:stretch/>
        </p:blipFill>
        <p:spPr>
          <a:xfrm>
            <a:off x="122050" y="154982"/>
            <a:ext cx="5116378" cy="1098105"/>
          </a:xfrm>
          <a:prstGeom prst="rect">
            <a:avLst/>
          </a:prstGeom>
        </p:spPr>
      </p:pic>
      <p:pic>
        <p:nvPicPr>
          <p:cNvPr id="16" name="Picture 15" descr="Chart, histogram&#10;&#10;Description automatically generated">
            <a:extLst>
              <a:ext uri="{FF2B5EF4-FFF2-40B4-BE49-F238E27FC236}">
                <a16:creationId xmlns:a16="http://schemas.microsoft.com/office/drawing/2014/main" id="{5938C58D-C540-F046-8E53-CBF66B726B4B}"/>
              </a:ext>
            </a:extLst>
          </p:cNvPr>
          <p:cNvPicPr>
            <a:picLocks noChangeAspect="1"/>
          </p:cNvPicPr>
          <p:nvPr/>
        </p:nvPicPr>
        <p:blipFill>
          <a:blip r:embed="rId4"/>
          <a:stretch>
            <a:fillRect/>
          </a:stretch>
        </p:blipFill>
        <p:spPr>
          <a:xfrm>
            <a:off x="4503844" y="704034"/>
            <a:ext cx="7823367" cy="5215578"/>
          </a:xfrm>
          <a:prstGeom prst="rect">
            <a:avLst/>
          </a:prstGeom>
        </p:spPr>
      </p:pic>
    </p:spTree>
    <p:extLst>
      <p:ext uri="{BB962C8B-B14F-4D97-AF65-F5344CB8AC3E}">
        <p14:creationId xmlns:p14="http://schemas.microsoft.com/office/powerpoint/2010/main" val="1889517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7E9D2-88EB-CA4A-A3B0-0F5CC7CB9150}"/>
              </a:ext>
            </a:extLst>
          </p:cNvPr>
          <p:cNvSpPr>
            <a:spLocks noGrp="1"/>
          </p:cNvSpPr>
          <p:nvPr>
            <p:ph type="title"/>
          </p:nvPr>
        </p:nvSpPr>
        <p:spPr>
          <a:xfrm>
            <a:off x="524741" y="620392"/>
            <a:ext cx="3628805" cy="5504688"/>
          </a:xfrm>
        </p:spPr>
        <p:txBody>
          <a:bodyPr>
            <a:normAutofit/>
          </a:bodyPr>
          <a:lstStyle/>
          <a:p>
            <a:r>
              <a:rPr lang="en-US" sz="6000" dirty="0">
                <a:solidFill>
                  <a:schemeClr val="accent5"/>
                </a:solidFill>
              </a:rPr>
              <a:t>Question</a:t>
            </a:r>
            <a:br>
              <a:rPr lang="en-US" sz="6000" dirty="0">
                <a:solidFill>
                  <a:schemeClr val="accent5"/>
                </a:solidFill>
              </a:rPr>
            </a:br>
            <a:r>
              <a:rPr lang="en-US" sz="6000" dirty="0">
                <a:solidFill>
                  <a:schemeClr val="accent5"/>
                </a:solidFill>
              </a:rPr>
              <a:t>#2</a:t>
            </a:r>
          </a:p>
        </p:txBody>
      </p:sp>
      <p:graphicFrame>
        <p:nvGraphicFramePr>
          <p:cNvPr id="5" name="Content Placeholder 2">
            <a:extLst>
              <a:ext uri="{FF2B5EF4-FFF2-40B4-BE49-F238E27FC236}">
                <a16:creationId xmlns:a16="http://schemas.microsoft.com/office/drawing/2014/main" id="{C974B4FE-0442-427F-ADEA-10ED44A341BF}"/>
              </a:ext>
            </a:extLst>
          </p:cNvPr>
          <p:cNvGraphicFramePr>
            <a:graphicFrameLocks noGrp="1"/>
          </p:cNvGraphicFramePr>
          <p:nvPr>
            <p:ph idx="1"/>
            <p:extLst>
              <p:ext uri="{D42A27DB-BD31-4B8C-83A1-F6EECF244321}">
                <p14:modId xmlns:p14="http://schemas.microsoft.com/office/powerpoint/2010/main" val="4068493633"/>
              </p:ext>
            </p:extLst>
          </p:nvPr>
        </p:nvGraphicFramePr>
        <p:xfrm>
          <a:off x="4386019" y="185980"/>
          <a:ext cx="7640665" cy="65092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074774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D6B76305-8A15-A24C-9F5F-1ACC90E20E74}"/>
              </a:ext>
            </a:extLst>
          </p:cNvPr>
          <p:cNvSpPr>
            <a:spLocks noGrp="1"/>
          </p:cNvSpPr>
          <p:nvPr>
            <p:ph idx="1"/>
          </p:nvPr>
        </p:nvSpPr>
        <p:spPr>
          <a:xfrm>
            <a:off x="310550" y="1954132"/>
            <a:ext cx="6191850" cy="4776867"/>
          </a:xfrm>
        </p:spPr>
        <p:txBody>
          <a:bodyPr>
            <a:normAutofit fontScale="92500" lnSpcReduction="20000"/>
          </a:bodyPr>
          <a:lstStyle/>
          <a:p>
            <a:pPr marL="0" indent="0">
              <a:buNone/>
            </a:pPr>
            <a:r>
              <a:rPr lang="en-US" sz="2500" b="1" i="1" dirty="0"/>
              <a:t>Exploration</a:t>
            </a:r>
            <a:r>
              <a:rPr lang="en-US" sz="2300" b="1" i="1" dirty="0"/>
              <a:t>:</a:t>
            </a:r>
          </a:p>
          <a:p>
            <a:pPr lvl="1"/>
            <a:r>
              <a:rPr lang="en-US" sz="1900" dirty="0"/>
              <a:t>First, we had to determine the L lines with the highest ridership:</a:t>
            </a:r>
          </a:p>
          <a:p>
            <a:pPr lvl="2"/>
            <a:r>
              <a:rPr lang="en-US" sz="1700" dirty="0"/>
              <a:t>Used findings of Question 1 (How has “L” ridership changed between 2014 to 2020?) to identify the L lines that had the highest ridership for each year. Selected Blue Line and Red Line, as they had most consistently highest usage over 2014-2020. </a:t>
            </a:r>
          </a:p>
          <a:p>
            <a:pPr lvl="2"/>
            <a:r>
              <a:rPr lang="en-US" sz="1700" dirty="0"/>
              <a:t>Issue: </a:t>
            </a:r>
          </a:p>
          <a:p>
            <a:pPr lvl="3"/>
            <a:r>
              <a:rPr lang="en-US" sz="1600" dirty="0"/>
              <a:t>We were not able to consider Blue and Red if it overlapped with other colors, thus biasing our data </a:t>
            </a:r>
          </a:p>
          <a:p>
            <a:pPr lvl="3"/>
            <a:r>
              <a:rPr lang="en-US" sz="1600" dirty="0"/>
              <a:t> We decided to focus on station usage</a:t>
            </a:r>
          </a:p>
          <a:p>
            <a:endParaRPr lang="en-US" dirty="0"/>
          </a:p>
          <a:p>
            <a:pPr marL="0" indent="0">
              <a:buNone/>
            </a:pPr>
            <a:r>
              <a:rPr lang="en-US" sz="2500" b="1" i="1" dirty="0"/>
              <a:t>Clean-up:</a:t>
            </a:r>
          </a:p>
          <a:p>
            <a:pPr lvl="1"/>
            <a:r>
              <a:rPr lang="en-US" sz="1900" dirty="0"/>
              <a:t>Groupings</a:t>
            </a:r>
          </a:p>
          <a:p>
            <a:pPr lvl="2"/>
            <a:r>
              <a:rPr lang="en-US" sz="1700" dirty="0"/>
              <a:t>Had to group by Blue and Red, then by station, then by year, then by monthly total </a:t>
            </a:r>
          </a:p>
          <a:p>
            <a:pPr lvl="1"/>
            <a:r>
              <a:rPr lang="en-US" sz="1900" dirty="0"/>
              <a:t>Space issues when plotting</a:t>
            </a:r>
          </a:p>
          <a:p>
            <a:pPr lvl="2"/>
            <a:r>
              <a:rPr lang="en-US" sz="1700" dirty="0"/>
              <a:t>Had to limit to top 5 busiest stations on Blue and Red line in order to fit onto a plot in a legible way </a:t>
            </a:r>
          </a:p>
        </p:txBody>
      </p:sp>
      <p:pic>
        <p:nvPicPr>
          <p:cNvPr id="13" name="Picture 12" descr="Text&#10;&#10;Description automatically generated with medium confidence">
            <a:extLst>
              <a:ext uri="{FF2B5EF4-FFF2-40B4-BE49-F238E27FC236}">
                <a16:creationId xmlns:a16="http://schemas.microsoft.com/office/drawing/2014/main" id="{F31F20DD-24B5-4641-B5FF-B4C749888AE8}"/>
              </a:ext>
            </a:extLst>
          </p:cNvPr>
          <p:cNvPicPr>
            <a:picLocks noChangeAspect="1"/>
          </p:cNvPicPr>
          <p:nvPr/>
        </p:nvPicPr>
        <p:blipFill rotWithShape="1">
          <a:blip r:embed="rId3"/>
          <a:srcRect t="3975" r="887"/>
          <a:stretch/>
        </p:blipFill>
        <p:spPr>
          <a:xfrm>
            <a:off x="168544" y="294468"/>
            <a:ext cx="5286859" cy="1122369"/>
          </a:xfrm>
          <a:prstGeom prst="rect">
            <a:avLst/>
          </a:prstGeom>
        </p:spPr>
      </p:pic>
      <p:pic>
        <p:nvPicPr>
          <p:cNvPr id="22" name="Picture 21" descr="Text&#10;&#10;Description automatically generated">
            <a:extLst>
              <a:ext uri="{FF2B5EF4-FFF2-40B4-BE49-F238E27FC236}">
                <a16:creationId xmlns:a16="http://schemas.microsoft.com/office/drawing/2014/main" id="{4CB748CF-EC7B-1241-B0BB-C4AAAEC6F19B}"/>
              </a:ext>
            </a:extLst>
          </p:cNvPr>
          <p:cNvPicPr>
            <a:picLocks noChangeAspect="1"/>
          </p:cNvPicPr>
          <p:nvPr/>
        </p:nvPicPr>
        <p:blipFill>
          <a:blip r:embed="rId4"/>
          <a:stretch>
            <a:fillRect/>
          </a:stretch>
        </p:blipFill>
        <p:spPr>
          <a:xfrm>
            <a:off x="7975564" y="101024"/>
            <a:ext cx="4047892" cy="2744201"/>
          </a:xfrm>
          <a:prstGeom prst="rect">
            <a:avLst/>
          </a:prstGeom>
        </p:spPr>
      </p:pic>
      <p:pic>
        <p:nvPicPr>
          <p:cNvPr id="24" name="Picture 23" descr="Table&#10;&#10;Description automatically generated">
            <a:extLst>
              <a:ext uri="{FF2B5EF4-FFF2-40B4-BE49-F238E27FC236}">
                <a16:creationId xmlns:a16="http://schemas.microsoft.com/office/drawing/2014/main" id="{A9E34CFE-1110-5B45-B53E-9C9798F2587B}"/>
              </a:ext>
            </a:extLst>
          </p:cNvPr>
          <p:cNvPicPr>
            <a:picLocks noChangeAspect="1"/>
          </p:cNvPicPr>
          <p:nvPr/>
        </p:nvPicPr>
        <p:blipFill>
          <a:blip r:embed="rId5"/>
          <a:stretch>
            <a:fillRect/>
          </a:stretch>
        </p:blipFill>
        <p:spPr>
          <a:xfrm>
            <a:off x="7391400" y="3009900"/>
            <a:ext cx="4610100" cy="1918125"/>
          </a:xfrm>
          <a:prstGeom prst="rect">
            <a:avLst/>
          </a:prstGeom>
        </p:spPr>
      </p:pic>
      <p:pic>
        <p:nvPicPr>
          <p:cNvPr id="26" name="Picture 25" descr="Chart, bar chart&#10;&#10;Description automatically generated">
            <a:extLst>
              <a:ext uri="{FF2B5EF4-FFF2-40B4-BE49-F238E27FC236}">
                <a16:creationId xmlns:a16="http://schemas.microsoft.com/office/drawing/2014/main" id="{3E8CC96C-30F7-734B-8175-2DFC0406EDDD}"/>
              </a:ext>
            </a:extLst>
          </p:cNvPr>
          <p:cNvPicPr>
            <a:picLocks noChangeAspect="1"/>
          </p:cNvPicPr>
          <p:nvPr/>
        </p:nvPicPr>
        <p:blipFill>
          <a:blip r:embed="rId6"/>
          <a:stretch>
            <a:fillRect/>
          </a:stretch>
        </p:blipFill>
        <p:spPr>
          <a:xfrm>
            <a:off x="8752211" y="5092700"/>
            <a:ext cx="3439789" cy="1765300"/>
          </a:xfrm>
          <a:prstGeom prst="rect">
            <a:avLst/>
          </a:prstGeom>
        </p:spPr>
      </p:pic>
      <p:cxnSp>
        <p:nvCxnSpPr>
          <p:cNvPr id="27" name="Straight Arrow Connector 26">
            <a:extLst>
              <a:ext uri="{FF2B5EF4-FFF2-40B4-BE49-F238E27FC236}">
                <a16:creationId xmlns:a16="http://schemas.microsoft.com/office/drawing/2014/main" id="{2032E257-F00A-714E-AFB0-134E72458404}"/>
              </a:ext>
            </a:extLst>
          </p:cNvPr>
          <p:cNvCxnSpPr>
            <a:cxnSpLocks/>
          </p:cNvCxnSpPr>
          <p:nvPr/>
        </p:nvCxnSpPr>
        <p:spPr>
          <a:xfrm flipV="1">
            <a:off x="5931960" y="1473124"/>
            <a:ext cx="1840440" cy="8763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D41D416-0AB6-A646-8702-1E1640005205}"/>
              </a:ext>
            </a:extLst>
          </p:cNvPr>
          <p:cNvCxnSpPr>
            <a:cxnSpLocks/>
          </p:cNvCxnSpPr>
          <p:nvPr/>
        </p:nvCxnSpPr>
        <p:spPr>
          <a:xfrm flipV="1">
            <a:off x="5931960" y="3238500"/>
            <a:ext cx="1370540" cy="21463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258AB8C-B90D-2644-B273-14F1FE7038D7}"/>
              </a:ext>
            </a:extLst>
          </p:cNvPr>
          <p:cNvCxnSpPr>
            <a:cxnSpLocks/>
          </p:cNvCxnSpPr>
          <p:nvPr/>
        </p:nvCxnSpPr>
        <p:spPr>
          <a:xfrm>
            <a:off x="6356350" y="6229350"/>
            <a:ext cx="23958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476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475749F-F487-4EFB-ABC7-C1359590E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5">
            <a:extLst>
              <a:ext uri="{FF2B5EF4-FFF2-40B4-BE49-F238E27FC236}">
                <a16:creationId xmlns:a16="http://schemas.microsoft.com/office/drawing/2014/main" id="{F6285A5F-6712-47A0-8A11-F0DFF60D0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276856" y="1645695"/>
            <a:ext cx="4418320" cy="387728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Freeform: Shape 13">
            <a:extLst>
              <a:ext uri="{FF2B5EF4-FFF2-40B4-BE49-F238E27FC236}">
                <a16:creationId xmlns:a16="http://schemas.microsoft.com/office/drawing/2014/main" id="{FA6F8ABB-6C5D-4349-9E1B-198D1ABFA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52343" y="643383"/>
            <a:ext cx="2926988" cy="2594434"/>
          </a:xfrm>
          <a:custGeom>
            <a:avLst/>
            <a:gdLst>
              <a:gd name="connsiteX0" fmla="*/ 853538 w 2991693"/>
              <a:gd name="connsiteY0" fmla="*/ 0 h 2651787"/>
              <a:gd name="connsiteX1" fmla="*/ 2141030 w 2991693"/>
              <a:gd name="connsiteY1" fmla="*/ 0 h 2651787"/>
              <a:gd name="connsiteX2" fmla="*/ 2324957 w 2991693"/>
              <a:gd name="connsiteY2" fmla="*/ 103466 h 2651787"/>
              <a:gd name="connsiteX3" fmla="*/ 2968702 w 2991693"/>
              <a:gd name="connsiteY3" fmla="*/ 1218596 h 2651787"/>
              <a:gd name="connsiteX4" fmla="*/ 2968702 w 2991693"/>
              <a:gd name="connsiteY4" fmla="*/ 1433192 h 2651787"/>
              <a:gd name="connsiteX5" fmla="*/ 2324957 w 2991693"/>
              <a:gd name="connsiteY5" fmla="*/ 2548321 h 2651787"/>
              <a:gd name="connsiteX6" fmla="*/ 2141030 w 2991693"/>
              <a:gd name="connsiteY6" fmla="*/ 2651787 h 2651787"/>
              <a:gd name="connsiteX7" fmla="*/ 853538 w 2991693"/>
              <a:gd name="connsiteY7" fmla="*/ 2651787 h 2651787"/>
              <a:gd name="connsiteX8" fmla="*/ 669612 w 2991693"/>
              <a:gd name="connsiteY8" fmla="*/ 2548321 h 2651787"/>
              <a:gd name="connsiteX9" fmla="*/ 25866 w 2991693"/>
              <a:gd name="connsiteY9" fmla="*/ 1433192 h 2651787"/>
              <a:gd name="connsiteX10" fmla="*/ 25866 w 2991693"/>
              <a:gd name="connsiteY10" fmla="*/ 1218596 h 2651787"/>
              <a:gd name="connsiteX11" fmla="*/ 669612 w 2991693"/>
              <a:gd name="connsiteY11" fmla="*/ 103466 h 2651787"/>
              <a:gd name="connsiteX12" fmla="*/ 853538 w 2991693"/>
              <a:gd name="connsiteY12" fmla="*/ 0 h 265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1693" h="2651787">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solidFill>
            <a:schemeClr val="tx1"/>
          </a:solidFill>
          <a:ln w="508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B971ABA8-4CDB-4EEE-8C48-AA4FDB6507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2071858"/>
            <a:ext cx="8109718" cy="4786143"/>
          </a:xfrm>
          <a:custGeom>
            <a:avLst/>
            <a:gdLst>
              <a:gd name="connsiteX0" fmla="*/ 7381313 w 8109718"/>
              <a:gd name="connsiteY0" fmla="*/ 1839459 h 4786143"/>
              <a:gd name="connsiteX1" fmla="*/ 7381313 w 8109718"/>
              <a:gd name="connsiteY1" fmla="*/ 1853646 h 4786143"/>
              <a:gd name="connsiteX2" fmla="*/ 7379359 w 8109718"/>
              <a:gd name="connsiteY2" fmla="*/ 1846552 h 4786143"/>
              <a:gd name="connsiteX3" fmla="*/ 1321854 w 8109718"/>
              <a:gd name="connsiteY3" fmla="*/ 0 h 4786143"/>
              <a:gd name="connsiteX4" fmla="*/ 5365317 w 8109718"/>
              <a:gd name="connsiteY4" fmla="*/ 0 h 4786143"/>
              <a:gd name="connsiteX5" fmla="*/ 5985373 w 8109718"/>
              <a:gd name="connsiteY5" fmla="*/ 365439 h 4786143"/>
              <a:gd name="connsiteX6" fmla="*/ 8011470 w 8109718"/>
              <a:gd name="connsiteY6" fmla="*/ 3854515 h 4786143"/>
              <a:gd name="connsiteX7" fmla="*/ 8011470 w 8109718"/>
              <a:gd name="connsiteY7" fmla="*/ 4567993 h 4786143"/>
              <a:gd name="connsiteX8" fmla="*/ 7904625 w 8109718"/>
              <a:gd name="connsiteY8" fmla="*/ 4751987 h 4786143"/>
              <a:gd name="connsiteX9" fmla="*/ 7884791 w 8109718"/>
              <a:gd name="connsiteY9" fmla="*/ 4786143 h 4786143"/>
              <a:gd name="connsiteX10" fmla="*/ 0 w 8109718"/>
              <a:gd name="connsiteY10" fmla="*/ 4786143 h 4786143"/>
              <a:gd name="connsiteX11" fmla="*/ 0 w 8109718"/>
              <a:gd name="connsiteY11" fmla="*/ 1564110 h 4786143"/>
              <a:gd name="connsiteX12" fmla="*/ 27177 w 8109718"/>
              <a:gd name="connsiteY12" fmla="*/ 1517107 h 4786143"/>
              <a:gd name="connsiteX13" fmla="*/ 693065 w 8109718"/>
              <a:gd name="connsiteY13" fmla="*/ 365439 h 4786143"/>
              <a:gd name="connsiteX14" fmla="*/ 1321854 w 8109718"/>
              <a:gd name="connsiteY14" fmla="*/ 0 h 4786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09718" h="4786143">
                <a:moveTo>
                  <a:pt x="7381313" y="1839459"/>
                </a:moveTo>
                <a:lnTo>
                  <a:pt x="7381313" y="1853646"/>
                </a:lnTo>
                <a:lnTo>
                  <a:pt x="7379359" y="1846552"/>
                </a:lnTo>
                <a:close/>
                <a:moveTo>
                  <a:pt x="1321854" y="0"/>
                </a:moveTo>
                <a:cubicBezTo>
                  <a:pt x="1321854" y="0"/>
                  <a:pt x="1321854" y="0"/>
                  <a:pt x="5365317" y="0"/>
                </a:cubicBezTo>
                <a:cubicBezTo>
                  <a:pt x="5618580" y="0"/>
                  <a:pt x="5863108" y="139215"/>
                  <a:pt x="5985373" y="365439"/>
                </a:cubicBezTo>
                <a:cubicBezTo>
                  <a:pt x="5985373" y="365439"/>
                  <a:pt x="5985373" y="365439"/>
                  <a:pt x="8011470" y="3854515"/>
                </a:cubicBezTo>
                <a:cubicBezTo>
                  <a:pt x="8142468" y="4072039"/>
                  <a:pt x="8142468" y="4350470"/>
                  <a:pt x="8011470" y="4567993"/>
                </a:cubicBezTo>
                <a:cubicBezTo>
                  <a:pt x="8011470" y="4567993"/>
                  <a:pt x="8011470" y="4567993"/>
                  <a:pt x="7904625" y="4751987"/>
                </a:cubicBezTo>
                <a:lnTo>
                  <a:pt x="7884791" y="4786143"/>
                </a:lnTo>
                <a:lnTo>
                  <a:pt x="0" y="4786143"/>
                </a:lnTo>
                <a:lnTo>
                  <a:pt x="0" y="1564110"/>
                </a:lnTo>
                <a:lnTo>
                  <a:pt x="27177" y="1517107"/>
                </a:lnTo>
                <a:cubicBezTo>
                  <a:pt x="220245" y="1183191"/>
                  <a:pt x="440895" y="801574"/>
                  <a:pt x="693065" y="365439"/>
                </a:cubicBezTo>
                <a:cubicBezTo>
                  <a:pt x="824063" y="139215"/>
                  <a:pt x="1059859" y="0"/>
                  <a:pt x="1321854" y="0"/>
                </a:cubicBezTo>
                <a:close/>
              </a:path>
            </a:pathLst>
          </a:custGeom>
          <a:solidFill>
            <a:schemeClr val="tx1">
              <a:lumMod val="85000"/>
              <a:lumOff val="15000"/>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B4B16D0-A56C-2E4A-A1F8-009933C23D79}"/>
              </a:ext>
            </a:extLst>
          </p:cNvPr>
          <p:cNvSpPr>
            <a:spLocks noGrp="1"/>
          </p:cNvSpPr>
          <p:nvPr>
            <p:ph type="title"/>
          </p:nvPr>
        </p:nvSpPr>
        <p:spPr>
          <a:xfrm>
            <a:off x="880281" y="2961564"/>
            <a:ext cx="5124734" cy="3268639"/>
          </a:xfrm>
        </p:spPr>
        <p:txBody>
          <a:bodyPr vert="horz" lIns="91440" tIns="45720" rIns="91440" bIns="45720" rtlCol="0" anchor="ctr">
            <a:normAutofit/>
          </a:bodyPr>
          <a:lstStyle/>
          <a:p>
            <a:r>
              <a:rPr lang="en-US" sz="7200" kern="1200" dirty="0">
                <a:solidFill>
                  <a:schemeClr val="bg1"/>
                </a:solidFill>
                <a:latin typeface="+mj-lt"/>
                <a:ea typeface="+mj-ea"/>
                <a:cs typeface="+mj-cs"/>
              </a:rPr>
              <a:t>Motivation </a:t>
            </a:r>
          </a:p>
        </p:txBody>
      </p:sp>
      <p:grpSp>
        <p:nvGrpSpPr>
          <p:cNvPr id="18" name="Group 17">
            <a:extLst>
              <a:ext uri="{FF2B5EF4-FFF2-40B4-BE49-F238E27FC236}">
                <a16:creationId xmlns:a16="http://schemas.microsoft.com/office/drawing/2014/main" id="{DAD463E1-6621-44B4-A995-C70A4631D3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7830" y="385730"/>
            <a:ext cx="1128382" cy="847206"/>
            <a:chOff x="5307830" y="325570"/>
            <a:chExt cx="1128382" cy="847206"/>
          </a:xfrm>
        </p:grpSpPr>
        <p:sp>
          <p:nvSpPr>
            <p:cNvPr id="19" name="Freeform 5">
              <a:extLst>
                <a:ext uri="{FF2B5EF4-FFF2-40B4-BE49-F238E27FC236}">
                  <a16:creationId xmlns:a16="http://schemas.microsoft.com/office/drawing/2014/main" id="{A152F29E-C625-4313-96BF-5675B357C0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0" name="Freeform 5">
              <a:extLst>
                <a:ext uri="{FF2B5EF4-FFF2-40B4-BE49-F238E27FC236}">
                  <a16:creationId xmlns:a16="http://schemas.microsoft.com/office/drawing/2014/main" id="{C2A5CB78-6497-4151-83B6-568BD27EC5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2535286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B174A263-202B-A541-86E4-E8A302678632}"/>
              </a:ext>
            </a:extLst>
          </p:cNvPr>
          <p:cNvSpPr>
            <a:spLocks noGrp="1"/>
          </p:cNvSpPr>
          <p:nvPr>
            <p:ph idx="1"/>
          </p:nvPr>
        </p:nvSpPr>
        <p:spPr>
          <a:xfrm>
            <a:off x="343822" y="1877567"/>
            <a:ext cx="3669377" cy="4616258"/>
          </a:xfrm>
        </p:spPr>
        <p:txBody>
          <a:bodyPr>
            <a:normAutofit fontScale="92500" lnSpcReduction="10000"/>
          </a:bodyPr>
          <a:lstStyle/>
          <a:p>
            <a:pPr marL="0" indent="0">
              <a:buNone/>
            </a:pPr>
            <a:r>
              <a:rPr lang="en-US" sz="2500" b="1" i="1" dirty="0"/>
              <a:t>Analysis:</a:t>
            </a:r>
          </a:p>
          <a:p>
            <a:endParaRPr lang="en-US" sz="2000" dirty="0"/>
          </a:p>
          <a:p>
            <a:pPr lvl="1"/>
            <a:r>
              <a:rPr lang="en-US" sz="1800" dirty="0"/>
              <a:t>On the Red and Blue independent lines, these 5 stations had the most use between 2014 and 2020.</a:t>
            </a:r>
          </a:p>
          <a:p>
            <a:pPr lvl="1"/>
            <a:r>
              <a:rPr lang="en-US" sz="1800" dirty="0"/>
              <a:t>Between 2014-2015, stations stayed almost the same in usage or increased slightly in usage. </a:t>
            </a:r>
          </a:p>
          <a:p>
            <a:pPr lvl="1"/>
            <a:r>
              <a:rPr lang="en-US" sz="1800" dirty="0"/>
              <a:t>Between 2016-2020, four of the five stations decreased. For some reason, Washington/Dearborn increased steadily between 2014 and 2019, unlike the others. </a:t>
            </a:r>
          </a:p>
          <a:p>
            <a:pPr lvl="1"/>
            <a:r>
              <a:rPr lang="en-US" sz="1800" dirty="0"/>
              <a:t>All stations saw a substantial decrease in 2020.</a:t>
            </a:r>
          </a:p>
        </p:txBody>
      </p:sp>
      <p:sp>
        <p:nvSpPr>
          <p:cNvPr id="39" name="Rectangle 3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Chart, bar chart&#10;&#10;Description automatically generated">
            <a:extLst>
              <a:ext uri="{FF2B5EF4-FFF2-40B4-BE49-F238E27FC236}">
                <a16:creationId xmlns:a16="http://schemas.microsoft.com/office/drawing/2014/main" id="{81C292B0-CB67-F040-A530-186115BF15A9}"/>
              </a:ext>
            </a:extLst>
          </p:cNvPr>
          <p:cNvPicPr>
            <a:picLocks noChangeAspect="1"/>
          </p:cNvPicPr>
          <p:nvPr/>
        </p:nvPicPr>
        <p:blipFill>
          <a:blip r:embed="rId3"/>
          <a:stretch>
            <a:fillRect/>
          </a:stretch>
        </p:blipFill>
        <p:spPr>
          <a:xfrm>
            <a:off x="5133527" y="1762607"/>
            <a:ext cx="6574259" cy="4388318"/>
          </a:xfrm>
          <a:prstGeom prst="rect">
            <a:avLst/>
          </a:prstGeom>
          <a:effectLst/>
        </p:spPr>
      </p:pic>
      <p:sp>
        <p:nvSpPr>
          <p:cNvPr id="10" name="AutoShape 2">
            <a:hlinkClick r:id="rId4"/>
            <a:extLst>
              <a:ext uri="{FF2B5EF4-FFF2-40B4-BE49-F238E27FC236}">
                <a16:creationId xmlns:a16="http://schemas.microsoft.com/office/drawing/2014/main" id="{5A4487D5-7088-8044-AB75-E6E367388BC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8" name="Picture 27" descr="Text&#10;&#10;Description automatically generated with medium confidence">
            <a:extLst>
              <a:ext uri="{FF2B5EF4-FFF2-40B4-BE49-F238E27FC236}">
                <a16:creationId xmlns:a16="http://schemas.microsoft.com/office/drawing/2014/main" id="{62306A2B-0A4C-F44D-8AE6-3F75349BA854}"/>
              </a:ext>
            </a:extLst>
          </p:cNvPr>
          <p:cNvPicPr>
            <a:picLocks noChangeAspect="1"/>
          </p:cNvPicPr>
          <p:nvPr/>
        </p:nvPicPr>
        <p:blipFill rotWithShape="1">
          <a:blip r:embed="rId5"/>
          <a:srcRect t="3975" r="887"/>
          <a:stretch/>
        </p:blipFill>
        <p:spPr>
          <a:xfrm>
            <a:off x="221757" y="162190"/>
            <a:ext cx="5138612" cy="1090897"/>
          </a:xfrm>
          <a:prstGeom prst="rect">
            <a:avLst/>
          </a:prstGeom>
        </p:spPr>
      </p:pic>
    </p:spTree>
    <p:extLst>
      <p:ext uri="{BB962C8B-B14F-4D97-AF65-F5344CB8AC3E}">
        <p14:creationId xmlns:p14="http://schemas.microsoft.com/office/powerpoint/2010/main" val="17272172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7E9D2-88EB-CA4A-A3B0-0F5CC7CB9150}"/>
              </a:ext>
            </a:extLst>
          </p:cNvPr>
          <p:cNvSpPr>
            <a:spLocks noGrp="1"/>
          </p:cNvSpPr>
          <p:nvPr>
            <p:ph type="title"/>
          </p:nvPr>
        </p:nvSpPr>
        <p:spPr>
          <a:xfrm>
            <a:off x="524741" y="620392"/>
            <a:ext cx="3628805" cy="5504688"/>
          </a:xfrm>
        </p:spPr>
        <p:txBody>
          <a:bodyPr>
            <a:normAutofit/>
          </a:bodyPr>
          <a:lstStyle/>
          <a:p>
            <a:r>
              <a:rPr lang="en-US" sz="6000" dirty="0">
                <a:solidFill>
                  <a:schemeClr val="accent5"/>
                </a:solidFill>
              </a:rPr>
              <a:t>Question</a:t>
            </a:r>
            <a:br>
              <a:rPr lang="en-US" sz="6000" dirty="0">
                <a:solidFill>
                  <a:schemeClr val="accent5"/>
                </a:solidFill>
              </a:rPr>
            </a:br>
            <a:r>
              <a:rPr lang="en-US" sz="6000" dirty="0">
                <a:solidFill>
                  <a:schemeClr val="accent5"/>
                </a:solidFill>
              </a:rPr>
              <a:t>#3</a:t>
            </a:r>
          </a:p>
        </p:txBody>
      </p:sp>
      <p:graphicFrame>
        <p:nvGraphicFramePr>
          <p:cNvPr id="5" name="Content Placeholder 2">
            <a:extLst>
              <a:ext uri="{FF2B5EF4-FFF2-40B4-BE49-F238E27FC236}">
                <a16:creationId xmlns:a16="http://schemas.microsoft.com/office/drawing/2014/main" id="{C974B4FE-0442-427F-ADEA-10ED44A341BF}"/>
              </a:ext>
            </a:extLst>
          </p:cNvPr>
          <p:cNvGraphicFramePr>
            <a:graphicFrameLocks noGrp="1"/>
          </p:cNvGraphicFramePr>
          <p:nvPr>
            <p:ph idx="1"/>
            <p:extLst>
              <p:ext uri="{D42A27DB-BD31-4B8C-83A1-F6EECF244321}">
                <p14:modId xmlns:p14="http://schemas.microsoft.com/office/powerpoint/2010/main" val="2685078678"/>
              </p:ext>
            </p:extLst>
          </p:nvPr>
        </p:nvGraphicFramePr>
        <p:xfrm>
          <a:off x="4386019" y="185980"/>
          <a:ext cx="7640665" cy="65092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129317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D6B76305-8A15-A24C-9F5F-1ACC90E20E74}"/>
              </a:ext>
            </a:extLst>
          </p:cNvPr>
          <p:cNvSpPr>
            <a:spLocks noGrp="1"/>
          </p:cNvSpPr>
          <p:nvPr>
            <p:ph idx="1"/>
          </p:nvPr>
        </p:nvSpPr>
        <p:spPr>
          <a:xfrm>
            <a:off x="310550" y="1954132"/>
            <a:ext cx="6191850" cy="4776867"/>
          </a:xfrm>
        </p:spPr>
        <p:txBody>
          <a:bodyPr>
            <a:normAutofit/>
          </a:bodyPr>
          <a:lstStyle/>
          <a:p>
            <a:pPr marL="0" indent="0">
              <a:buNone/>
            </a:pPr>
            <a:r>
              <a:rPr lang="en-US" sz="2300" b="1" i="1" dirty="0"/>
              <a:t>Exploration:</a:t>
            </a:r>
          </a:p>
          <a:p>
            <a:pPr lvl="1"/>
            <a:r>
              <a:rPr lang="en-US" sz="1800" dirty="0"/>
              <a:t>In order to explore the seasonal ridership, we had to figure out the total ridership per month for all 7 years</a:t>
            </a:r>
          </a:p>
          <a:p>
            <a:pPr lvl="2"/>
            <a:r>
              <a:rPr lang="en-US" sz="1600" dirty="0"/>
              <a:t>Once we figured out the ridership, we had to think through on how to add in the four seasons in our data column</a:t>
            </a:r>
          </a:p>
          <a:p>
            <a:pPr marL="0" indent="0">
              <a:buNone/>
            </a:pPr>
            <a:r>
              <a:rPr lang="en-US" sz="2300" b="1" i="1" dirty="0"/>
              <a:t>Clean-up:</a:t>
            </a:r>
          </a:p>
          <a:p>
            <a:pPr lvl="1"/>
            <a:r>
              <a:rPr lang="en-US" sz="1800" dirty="0"/>
              <a:t>Add in a column for seasons</a:t>
            </a:r>
          </a:p>
          <a:p>
            <a:pPr lvl="2"/>
            <a:r>
              <a:rPr lang="en-US" sz="1600" dirty="0"/>
              <a:t>Created a dictionary to match seasons to each of the twelve months, and write in a formula </a:t>
            </a:r>
          </a:p>
          <a:p>
            <a:pPr lvl="1"/>
            <a:r>
              <a:rPr lang="en-US" sz="1800" dirty="0"/>
              <a:t>Created a bar graph </a:t>
            </a:r>
          </a:p>
          <a:p>
            <a:pPr lvl="2"/>
            <a:r>
              <a:rPr lang="en-US" sz="1600" dirty="0"/>
              <a:t>Plotting a bar graph by the twelve months helped us ensure that the data was reflective of the bar graph with the four</a:t>
            </a:r>
          </a:p>
        </p:txBody>
      </p:sp>
      <p:cxnSp>
        <p:nvCxnSpPr>
          <p:cNvPr id="27" name="Straight Arrow Connector 26">
            <a:extLst>
              <a:ext uri="{FF2B5EF4-FFF2-40B4-BE49-F238E27FC236}">
                <a16:creationId xmlns:a16="http://schemas.microsoft.com/office/drawing/2014/main" id="{2032E257-F00A-714E-AFB0-134E72458404}"/>
              </a:ext>
            </a:extLst>
          </p:cNvPr>
          <p:cNvCxnSpPr>
            <a:cxnSpLocks/>
          </p:cNvCxnSpPr>
          <p:nvPr/>
        </p:nvCxnSpPr>
        <p:spPr>
          <a:xfrm flipV="1">
            <a:off x="5931960" y="1961629"/>
            <a:ext cx="814555" cy="3878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258AB8C-B90D-2644-B273-14F1FE7038D7}"/>
              </a:ext>
            </a:extLst>
          </p:cNvPr>
          <p:cNvCxnSpPr>
            <a:cxnSpLocks/>
          </p:cNvCxnSpPr>
          <p:nvPr/>
        </p:nvCxnSpPr>
        <p:spPr>
          <a:xfrm>
            <a:off x="6235700" y="5683250"/>
            <a:ext cx="1206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 name="Picture 9" descr="Text&#10;&#10;Description automatically generated">
            <a:extLst>
              <a:ext uri="{FF2B5EF4-FFF2-40B4-BE49-F238E27FC236}">
                <a16:creationId xmlns:a16="http://schemas.microsoft.com/office/drawing/2014/main" id="{C80E886C-E514-A94D-B9C4-24CCF05CD70C}"/>
              </a:ext>
            </a:extLst>
          </p:cNvPr>
          <p:cNvPicPr>
            <a:picLocks noChangeAspect="1"/>
          </p:cNvPicPr>
          <p:nvPr/>
        </p:nvPicPr>
        <p:blipFill>
          <a:blip r:embed="rId3"/>
          <a:stretch>
            <a:fillRect/>
          </a:stretch>
        </p:blipFill>
        <p:spPr>
          <a:xfrm>
            <a:off x="221758" y="162190"/>
            <a:ext cx="5221478" cy="1090897"/>
          </a:xfrm>
          <a:prstGeom prst="rect">
            <a:avLst/>
          </a:prstGeom>
        </p:spPr>
      </p:pic>
      <p:pic>
        <p:nvPicPr>
          <p:cNvPr id="2" name="Picture 1">
            <a:extLst>
              <a:ext uri="{FF2B5EF4-FFF2-40B4-BE49-F238E27FC236}">
                <a16:creationId xmlns:a16="http://schemas.microsoft.com/office/drawing/2014/main" id="{7C28AF4A-8453-F840-A35A-89584695440D}"/>
              </a:ext>
            </a:extLst>
          </p:cNvPr>
          <p:cNvPicPr>
            <a:picLocks noChangeAspect="1"/>
          </p:cNvPicPr>
          <p:nvPr/>
        </p:nvPicPr>
        <p:blipFill>
          <a:blip r:embed="rId4"/>
          <a:stretch>
            <a:fillRect/>
          </a:stretch>
        </p:blipFill>
        <p:spPr>
          <a:xfrm>
            <a:off x="6746515" y="146207"/>
            <a:ext cx="3635417" cy="2773327"/>
          </a:xfrm>
          <a:prstGeom prst="rect">
            <a:avLst/>
          </a:prstGeom>
        </p:spPr>
      </p:pic>
      <p:pic>
        <p:nvPicPr>
          <p:cNvPr id="3" name="Picture 2">
            <a:extLst>
              <a:ext uri="{FF2B5EF4-FFF2-40B4-BE49-F238E27FC236}">
                <a16:creationId xmlns:a16="http://schemas.microsoft.com/office/drawing/2014/main" id="{1669FA7A-455D-F840-9F89-C34A3D622CA7}"/>
              </a:ext>
            </a:extLst>
          </p:cNvPr>
          <p:cNvPicPr>
            <a:picLocks noChangeAspect="1"/>
          </p:cNvPicPr>
          <p:nvPr/>
        </p:nvPicPr>
        <p:blipFill>
          <a:blip r:embed="rId5"/>
          <a:stretch>
            <a:fillRect/>
          </a:stretch>
        </p:blipFill>
        <p:spPr>
          <a:xfrm>
            <a:off x="8049794" y="1444635"/>
            <a:ext cx="3835571" cy="2493832"/>
          </a:xfrm>
          <a:prstGeom prst="rect">
            <a:avLst/>
          </a:prstGeom>
        </p:spPr>
      </p:pic>
      <p:cxnSp>
        <p:nvCxnSpPr>
          <p:cNvPr id="15" name="Straight Arrow Connector 14">
            <a:extLst>
              <a:ext uri="{FF2B5EF4-FFF2-40B4-BE49-F238E27FC236}">
                <a16:creationId xmlns:a16="http://schemas.microsoft.com/office/drawing/2014/main" id="{1EA1543D-BF20-A840-8DED-D3799CA22777}"/>
              </a:ext>
            </a:extLst>
          </p:cNvPr>
          <p:cNvCxnSpPr>
            <a:cxnSpLocks/>
          </p:cNvCxnSpPr>
          <p:nvPr/>
        </p:nvCxnSpPr>
        <p:spPr>
          <a:xfrm flipV="1">
            <a:off x="6125441" y="3715382"/>
            <a:ext cx="1680238" cy="6540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B5D3F766-874E-364E-A46B-C75F0F60FFAB}"/>
              </a:ext>
            </a:extLst>
          </p:cNvPr>
          <p:cNvPicPr>
            <a:picLocks noChangeAspect="1"/>
          </p:cNvPicPr>
          <p:nvPr/>
        </p:nvPicPr>
        <p:blipFill>
          <a:blip r:embed="rId6"/>
          <a:stretch>
            <a:fillRect/>
          </a:stretch>
        </p:blipFill>
        <p:spPr>
          <a:xfrm>
            <a:off x="7515709" y="4149098"/>
            <a:ext cx="3835571" cy="2601135"/>
          </a:xfrm>
          <a:prstGeom prst="rect">
            <a:avLst/>
          </a:prstGeom>
        </p:spPr>
      </p:pic>
    </p:spTree>
    <p:extLst>
      <p:ext uri="{BB962C8B-B14F-4D97-AF65-F5344CB8AC3E}">
        <p14:creationId xmlns:p14="http://schemas.microsoft.com/office/powerpoint/2010/main" val="21074749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B174A263-202B-A541-86E4-E8A302678632}"/>
              </a:ext>
            </a:extLst>
          </p:cNvPr>
          <p:cNvSpPr>
            <a:spLocks noGrp="1"/>
          </p:cNvSpPr>
          <p:nvPr>
            <p:ph idx="1"/>
          </p:nvPr>
        </p:nvSpPr>
        <p:spPr>
          <a:xfrm>
            <a:off x="343822" y="1765300"/>
            <a:ext cx="3923378" cy="4728525"/>
          </a:xfrm>
        </p:spPr>
        <p:txBody>
          <a:bodyPr>
            <a:normAutofit fontScale="92500" lnSpcReduction="10000"/>
          </a:bodyPr>
          <a:lstStyle/>
          <a:p>
            <a:pPr marL="0" indent="0">
              <a:buNone/>
            </a:pPr>
            <a:r>
              <a:rPr lang="en-US" sz="2300" b="1" i="1" dirty="0"/>
              <a:t>Analysis:</a:t>
            </a:r>
          </a:p>
          <a:p>
            <a:pPr marL="0" indent="0">
              <a:buNone/>
            </a:pPr>
            <a:endParaRPr lang="en-US" sz="2300" b="1" i="1" dirty="0"/>
          </a:p>
          <a:p>
            <a:pPr lvl="1"/>
            <a:r>
              <a:rPr lang="en-US" sz="1800" dirty="0"/>
              <a:t>Between 2014 – 2020, there’s certainly a slight seasonal component to L Ridership</a:t>
            </a:r>
          </a:p>
          <a:p>
            <a:pPr lvl="2"/>
            <a:r>
              <a:rPr lang="en-US" sz="1600" dirty="0"/>
              <a:t>Winter Season – 295M</a:t>
            </a:r>
          </a:p>
          <a:p>
            <a:pPr lvl="2"/>
            <a:r>
              <a:rPr lang="en-US" sz="1600" dirty="0"/>
              <a:t>Spring Season – 310M</a:t>
            </a:r>
          </a:p>
          <a:p>
            <a:pPr lvl="2"/>
            <a:r>
              <a:rPr lang="en-US" sz="1600" dirty="0"/>
              <a:t>Summer Season – 318M</a:t>
            </a:r>
          </a:p>
          <a:p>
            <a:pPr lvl="2"/>
            <a:r>
              <a:rPr lang="en-US" sz="1600" dirty="0"/>
              <a:t>Fall Season – 322M </a:t>
            </a:r>
          </a:p>
          <a:p>
            <a:pPr lvl="1"/>
            <a:r>
              <a:rPr lang="en-US" sz="1800" dirty="0"/>
              <a:t>Winter season is the only one that didn’t reach more than 300M riders which can be attributed to the two major holidays and colder temperatures</a:t>
            </a:r>
          </a:p>
          <a:p>
            <a:pPr lvl="1"/>
            <a:r>
              <a:rPr lang="en-US" sz="1800" dirty="0"/>
              <a:t>In contrast to the winter, the fall season boasted the highest number of total monthly riders between 2014 - 2020</a:t>
            </a:r>
          </a:p>
          <a:p>
            <a:endParaRPr lang="en-US" sz="2000" dirty="0"/>
          </a:p>
        </p:txBody>
      </p:sp>
      <p:sp>
        <p:nvSpPr>
          <p:cNvPr id="39" name="Rectangle 3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utoShape 2">
            <a:hlinkClick r:id="rId3"/>
            <a:extLst>
              <a:ext uri="{FF2B5EF4-FFF2-40B4-BE49-F238E27FC236}">
                <a16:creationId xmlns:a16="http://schemas.microsoft.com/office/drawing/2014/main" id="{5A4487D5-7088-8044-AB75-E6E367388BC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9" name="Picture 8" descr="Text&#10;&#10;Description automatically generated">
            <a:extLst>
              <a:ext uri="{FF2B5EF4-FFF2-40B4-BE49-F238E27FC236}">
                <a16:creationId xmlns:a16="http://schemas.microsoft.com/office/drawing/2014/main" id="{6068CEA2-C8F5-6D48-A534-A4A6C666F7A3}"/>
              </a:ext>
            </a:extLst>
          </p:cNvPr>
          <p:cNvPicPr>
            <a:picLocks noChangeAspect="1"/>
          </p:cNvPicPr>
          <p:nvPr/>
        </p:nvPicPr>
        <p:blipFill>
          <a:blip r:embed="rId4"/>
          <a:stretch>
            <a:fillRect/>
          </a:stretch>
        </p:blipFill>
        <p:spPr>
          <a:xfrm>
            <a:off x="221758" y="162190"/>
            <a:ext cx="5221478" cy="1090897"/>
          </a:xfrm>
          <a:prstGeom prst="rect">
            <a:avLst/>
          </a:prstGeom>
        </p:spPr>
      </p:pic>
      <p:pic>
        <p:nvPicPr>
          <p:cNvPr id="5" name="Picture 4" descr="Chart, bar chart&#10;&#10;Description automatically generated">
            <a:extLst>
              <a:ext uri="{FF2B5EF4-FFF2-40B4-BE49-F238E27FC236}">
                <a16:creationId xmlns:a16="http://schemas.microsoft.com/office/drawing/2014/main" id="{1E0ACC64-CD0C-364A-84A5-E5EEE7CD92FD}"/>
              </a:ext>
            </a:extLst>
          </p:cNvPr>
          <p:cNvPicPr>
            <a:picLocks noChangeAspect="1"/>
          </p:cNvPicPr>
          <p:nvPr/>
        </p:nvPicPr>
        <p:blipFill>
          <a:blip r:embed="rId5"/>
          <a:stretch>
            <a:fillRect/>
          </a:stretch>
        </p:blipFill>
        <p:spPr>
          <a:xfrm>
            <a:off x="5123688" y="1648681"/>
            <a:ext cx="6584098" cy="4323202"/>
          </a:xfrm>
          <a:prstGeom prst="rect">
            <a:avLst/>
          </a:prstGeom>
        </p:spPr>
      </p:pic>
    </p:spTree>
    <p:extLst>
      <p:ext uri="{BB962C8B-B14F-4D97-AF65-F5344CB8AC3E}">
        <p14:creationId xmlns:p14="http://schemas.microsoft.com/office/powerpoint/2010/main" val="26397024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7E9D2-88EB-CA4A-A3B0-0F5CC7CB9150}"/>
              </a:ext>
            </a:extLst>
          </p:cNvPr>
          <p:cNvSpPr>
            <a:spLocks noGrp="1"/>
          </p:cNvSpPr>
          <p:nvPr>
            <p:ph type="title"/>
          </p:nvPr>
        </p:nvSpPr>
        <p:spPr>
          <a:xfrm>
            <a:off x="524741" y="620392"/>
            <a:ext cx="3628805" cy="5504688"/>
          </a:xfrm>
        </p:spPr>
        <p:txBody>
          <a:bodyPr>
            <a:normAutofit/>
          </a:bodyPr>
          <a:lstStyle/>
          <a:p>
            <a:r>
              <a:rPr lang="en-US" sz="6000" dirty="0">
                <a:solidFill>
                  <a:schemeClr val="accent5"/>
                </a:solidFill>
              </a:rPr>
              <a:t>Question</a:t>
            </a:r>
            <a:br>
              <a:rPr lang="en-US" sz="6000" dirty="0">
                <a:solidFill>
                  <a:schemeClr val="accent5"/>
                </a:solidFill>
              </a:rPr>
            </a:br>
            <a:r>
              <a:rPr lang="en-US" sz="6000" dirty="0">
                <a:solidFill>
                  <a:schemeClr val="accent5"/>
                </a:solidFill>
              </a:rPr>
              <a:t>#4</a:t>
            </a:r>
          </a:p>
        </p:txBody>
      </p:sp>
      <p:graphicFrame>
        <p:nvGraphicFramePr>
          <p:cNvPr id="5" name="Content Placeholder 2">
            <a:extLst>
              <a:ext uri="{FF2B5EF4-FFF2-40B4-BE49-F238E27FC236}">
                <a16:creationId xmlns:a16="http://schemas.microsoft.com/office/drawing/2014/main" id="{C974B4FE-0442-427F-ADEA-10ED44A341BF}"/>
              </a:ext>
            </a:extLst>
          </p:cNvPr>
          <p:cNvGraphicFramePr>
            <a:graphicFrameLocks noGrp="1"/>
          </p:cNvGraphicFramePr>
          <p:nvPr>
            <p:ph idx="1"/>
            <p:extLst>
              <p:ext uri="{D42A27DB-BD31-4B8C-83A1-F6EECF244321}">
                <p14:modId xmlns:p14="http://schemas.microsoft.com/office/powerpoint/2010/main" val="3999949632"/>
              </p:ext>
            </p:extLst>
          </p:nvPr>
        </p:nvGraphicFramePr>
        <p:xfrm>
          <a:off x="4386019" y="185980"/>
          <a:ext cx="7640665" cy="65092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385450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D6B76305-8A15-A24C-9F5F-1ACC90E20E74}"/>
              </a:ext>
            </a:extLst>
          </p:cNvPr>
          <p:cNvSpPr>
            <a:spLocks noGrp="1"/>
          </p:cNvSpPr>
          <p:nvPr>
            <p:ph idx="1"/>
          </p:nvPr>
        </p:nvSpPr>
        <p:spPr>
          <a:xfrm>
            <a:off x="274089" y="1700970"/>
            <a:ext cx="5987012" cy="4994823"/>
          </a:xfrm>
        </p:spPr>
        <p:txBody>
          <a:bodyPr>
            <a:normAutofit lnSpcReduction="10000"/>
          </a:bodyPr>
          <a:lstStyle/>
          <a:p>
            <a:pPr marL="0" indent="0">
              <a:buNone/>
            </a:pPr>
            <a:r>
              <a:rPr lang="en-US" sz="2300" b="1" i="1" dirty="0"/>
              <a:t>Exploration:</a:t>
            </a:r>
          </a:p>
          <a:p>
            <a:pPr lvl="1"/>
            <a:r>
              <a:rPr lang="en-US" sz="1800" dirty="0"/>
              <a:t>Timeframe </a:t>
            </a:r>
          </a:p>
          <a:p>
            <a:pPr lvl="2"/>
            <a:r>
              <a:rPr lang="en-US" sz="1600" dirty="0"/>
              <a:t>In order to determine L ridership impact in 2020, we decided to compare monthly ridership for 2019 data with 2020 monthly ridership data</a:t>
            </a:r>
          </a:p>
          <a:p>
            <a:pPr lvl="1"/>
            <a:r>
              <a:rPr lang="en-US" sz="1800" dirty="0"/>
              <a:t>Limits of data </a:t>
            </a:r>
          </a:p>
          <a:p>
            <a:pPr lvl="2"/>
            <a:r>
              <a:rPr lang="en-US" sz="1600" dirty="0"/>
              <a:t>We also wanted to compare to 2021 to measure how ridership had rebounded since the start of the COVID pandemic, but unfortunately, there was limited 2021 data</a:t>
            </a:r>
          </a:p>
          <a:p>
            <a:pPr marL="0" indent="0">
              <a:buNone/>
            </a:pPr>
            <a:r>
              <a:rPr lang="en-US" sz="2300" b="1" i="1" dirty="0"/>
              <a:t>Clean-up:</a:t>
            </a:r>
          </a:p>
          <a:p>
            <a:pPr lvl="1"/>
            <a:r>
              <a:rPr lang="en-US" sz="1800" dirty="0"/>
              <a:t>Data type </a:t>
            </a:r>
          </a:p>
          <a:p>
            <a:pPr lvl="2"/>
            <a:r>
              <a:rPr lang="en-US" sz="1500" dirty="0"/>
              <a:t>Transformed the date data type from object to datetime</a:t>
            </a:r>
          </a:p>
          <a:p>
            <a:pPr lvl="1"/>
            <a:r>
              <a:rPr lang="en-US" sz="1800" dirty="0"/>
              <a:t>Use of </a:t>
            </a:r>
            <a:r>
              <a:rPr lang="en-US" sz="1800" dirty="0" err="1"/>
              <a:t>dataframes</a:t>
            </a:r>
            <a:r>
              <a:rPr lang="en-US" sz="1800" dirty="0"/>
              <a:t> </a:t>
            </a:r>
          </a:p>
          <a:p>
            <a:pPr lvl="2"/>
            <a:r>
              <a:rPr lang="en-US" sz="1600" dirty="0"/>
              <a:t>Timeframes Isolated 2019 and 2020 data into two separate new </a:t>
            </a:r>
            <a:r>
              <a:rPr lang="en-US" sz="1600" dirty="0" err="1"/>
              <a:t>dataframes</a:t>
            </a:r>
            <a:r>
              <a:rPr lang="en-US" sz="1600" dirty="0"/>
              <a:t> </a:t>
            </a:r>
          </a:p>
          <a:p>
            <a:pPr lvl="2"/>
            <a:r>
              <a:rPr lang="en-US" sz="1600" dirty="0"/>
              <a:t>Once the two separate </a:t>
            </a:r>
            <a:r>
              <a:rPr lang="en-US" sz="1600" dirty="0" err="1"/>
              <a:t>dataframes</a:t>
            </a:r>
            <a:r>
              <a:rPr lang="en-US" sz="1600" dirty="0"/>
              <a:t> were created, we grouped the 2 </a:t>
            </a:r>
            <a:r>
              <a:rPr lang="en-US" sz="1600" dirty="0" err="1"/>
              <a:t>dataframes</a:t>
            </a:r>
            <a:r>
              <a:rPr lang="en-US" sz="1600" dirty="0"/>
              <a:t> by month and then created a line graph with the monthly totals</a:t>
            </a:r>
          </a:p>
        </p:txBody>
      </p:sp>
      <p:cxnSp>
        <p:nvCxnSpPr>
          <p:cNvPr id="27" name="Straight Arrow Connector 26">
            <a:extLst>
              <a:ext uri="{FF2B5EF4-FFF2-40B4-BE49-F238E27FC236}">
                <a16:creationId xmlns:a16="http://schemas.microsoft.com/office/drawing/2014/main" id="{2032E257-F00A-714E-AFB0-134E72458404}"/>
              </a:ext>
            </a:extLst>
          </p:cNvPr>
          <p:cNvCxnSpPr>
            <a:cxnSpLocks/>
          </p:cNvCxnSpPr>
          <p:nvPr/>
        </p:nvCxnSpPr>
        <p:spPr>
          <a:xfrm flipV="1">
            <a:off x="5545738" y="2625132"/>
            <a:ext cx="1365266" cy="2080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D41D416-0AB6-A646-8702-1E1640005205}"/>
              </a:ext>
            </a:extLst>
          </p:cNvPr>
          <p:cNvCxnSpPr>
            <a:cxnSpLocks/>
          </p:cNvCxnSpPr>
          <p:nvPr/>
        </p:nvCxnSpPr>
        <p:spPr>
          <a:xfrm flipV="1">
            <a:off x="5716465" y="3921768"/>
            <a:ext cx="1838037" cy="1262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258AB8C-B90D-2644-B273-14F1FE7038D7}"/>
              </a:ext>
            </a:extLst>
          </p:cNvPr>
          <p:cNvCxnSpPr>
            <a:cxnSpLocks/>
          </p:cNvCxnSpPr>
          <p:nvPr/>
        </p:nvCxnSpPr>
        <p:spPr>
          <a:xfrm>
            <a:off x="5329048" y="6305550"/>
            <a:ext cx="155075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2" name="Picture 11" descr="Graphical user interface, text&#10;&#10;Description automatically generated">
            <a:extLst>
              <a:ext uri="{FF2B5EF4-FFF2-40B4-BE49-F238E27FC236}">
                <a16:creationId xmlns:a16="http://schemas.microsoft.com/office/drawing/2014/main" id="{C0A35358-2243-164C-B42C-EBDD32303002}"/>
              </a:ext>
            </a:extLst>
          </p:cNvPr>
          <p:cNvPicPr>
            <a:picLocks noChangeAspect="1"/>
          </p:cNvPicPr>
          <p:nvPr/>
        </p:nvPicPr>
        <p:blipFill>
          <a:blip r:embed="rId3"/>
          <a:stretch>
            <a:fillRect/>
          </a:stretch>
        </p:blipFill>
        <p:spPr>
          <a:xfrm>
            <a:off x="221758" y="162190"/>
            <a:ext cx="5368077" cy="1090897"/>
          </a:xfrm>
          <a:prstGeom prst="rect">
            <a:avLst/>
          </a:prstGeom>
        </p:spPr>
      </p:pic>
      <p:pic>
        <p:nvPicPr>
          <p:cNvPr id="4" name="Picture 3">
            <a:extLst>
              <a:ext uri="{FF2B5EF4-FFF2-40B4-BE49-F238E27FC236}">
                <a16:creationId xmlns:a16="http://schemas.microsoft.com/office/drawing/2014/main" id="{234AE377-784C-F94D-820C-8E8B16696C1F}"/>
              </a:ext>
            </a:extLst>
          </p:cNvPr>
          <p:cNvPicPr>
            <a:picLocks noChangeAspect="1"/>
          </p:cNvPicPr>
          <p:nvPr/>
        </p:nvPicPr>
        <p:blipFill>
          <a:blip r:embed="rId4"/>
          <a:stretch>
            <a:fillRect/>
          </a:stretch>
        </p:blipFill>
        <p:spPr>
          <a:xfrm>
            <a:off x="6942026" y="89075"/>
            <a:ext cx="5135674" cy="2536057"/>
          </a:xfrm>
          <a:prstGeom prst="rect">
            <a:avLst/>
          </a:prstGeom>
        </p:spPr>
      </p:pic>
      <p:pic>
        <p:nvPicPr>
          <p:cNvPr id="5" name="Picture 4">
            <a:extLst>
              <a:ext uri="{FF2B5EF4-FFF2-40B4-BE49-F238E27FC236}">
                <a16:creationId xmlns:a16="http://schemas.microsoft.com/office/drawing/2014/main" id="{76451AC6-049D-0D49-9664-AD99657C3F5B}"/>
              </a:ext>
            </a:extLst>
          </p:cNvPr>
          <p:cNvPicPr>
            <a:picLocks noChangeAspect="1"/>
          </p:cNvPicPr>
          <p:nvPr/>
        </p:nvPicPr>
        <p:blipFill>
          <a:blip r:embed="rId5"/>
          <a:stretch>
            <a:fillRect/>
          </a:stretch>
        </p:blipFill>
        <p:spPr>
          <a:xfrm>
            <a:off x="7688411" y="2136994"/>
            <a:ext cx="4503589" cy="2536056"/>
          </a:xfrm>
          <a:prstGeom prst="rect">
            <a:avLst/>
          </a:prstGeom>
        </p:spPr>
      </p:pic>
      <p:pic>
        <p:nvPicPr>
          <p:cNvPr id="17" name="Picture 16">
            <a:extLst>
              <a:ext uri="{FF2B5EF4-FFF2-40B4-BE49-F238E27FC236}">
                <a16:creationId xmlns:a16="http://schemas.microsoft.com/office/drawing/2014/main" id="{88F95532-7569-5441-98F2-9FCEB79C4A8A}"/>
              </a:ext>
            </a:extLst>
          </p:cNvPr>
          <p:cNvPicPr>
            <a:picLocks noChangeAspect="1"/>
          </p:cNvPicPr>
          <p:nvPr/>
        </p:nvPicPr>
        <p:blipFill>
          <a:blip r:embed="rId6"/>
          <a:stretch>
            <a:fillRect/>
          </a:stretch>
        </p:blipFill>
        <p:spPr>
          <a:xfrm>
            <a:off x="7044913" y="4552989"/>
            <a:ext cx="3155663" cy="2101620"/>
          </a:xfrm>
          <a:prstGeom prst="rect">
            <a:avLst/>
          </a:prstGeom>
        </p:spPr>
      </p:pic>
      <p:pic>
        <p:nvPicPr>
          <p:cNvPr id="19" name="Picture 18">
            <a:extLst>
              <a:ext uri="{FF2B5EF4-FFF2-40B4-BE49-F238E27FC236}">
                <a16:creationId xmlns:a16="http://schemas.microsoft.com/office/drawing/2014/main" id="{645631A9-CAA8-8E49-B727-A4720C7EF281}"/>
              </a:ext>
            </a:extLst>
          </p:cNvPr>
          <p:cNvPicPr>
            <a:picLocks noChangeAspect="1"/>
          </p:cNvPicPr>
          <p:nvPr/>
        </p:nvPicPr>
        <p:blipFill>
          <a:blip r:embed="rId7"/>
          <a:stretch>
            <a:fillRect/>
          </a:stretch>
        </p:blipFill>
        <p:spPr>
          <a:xfrm>
            <a:off x="9210527" y="4906565"/>
            <a:ext cx="2909716" cy="1904326"/>
          </a:xfrm>
          <a:prstGeom prst="rect">
            <a:avLst/>
          </a:prstGeom>
        </p:spPr>
      </p:pic>
    </p:spTree>
    <p:extLst>
      <p:ext uri="{BB962C8B-B14F-4D97-AF65-F5344CB8AC3E}">
        <p14:creationId xmlns:p14="http://schemas.microsoft.com/office/powerpoint/2010/main" val="22646180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B174A263-202B-A541-86E4-E8A302678632}"/>
              </a:ext>
            </a:extLst>
          </p:cNvPr>
          <p:cNvSpPr>
            <a:spLocks noGrp="1"/>
          </p:cNvSpPr>
          <p:nvPr>
            <p:ph idx="1"/>
          </p:nvPr>
        </p:nvSpPr>
        <p:spPr>
          <a:xfrm>
            <a:off x="484213" y="1882319"/>
            <a:ext cx="3861628" cy="4705001"/>
          </a:xfrm>
        </p:spPr>
        <p:txBody>
          <a:bodyPr>
            <a:normAutofit lnSpcReduction="10000"/>
          </a:bodyPr>
          <a:lstStyle/>
          <a:p>
            <a:pPr marL="0" indent="0">
              <a:buNone/>
            </a:pPr>
            <a:r>
              <a:rPr lang="en-US" sz="2300" b="1" i="1" dirty="0"/>
              <a:t>Analysis:</a:t>
            </a:r>
          </a:p>
          <a:p>
            <a:pPr marL="0" indent="0">
              <a:buNone/>
            </a:pPr>
            <a:endParaRPr lang="en-US" sz="2000" dirty="0"/>
          </a:p>
          <a:p>
            <a:pPr lvl="1"/>
            <a:r>
              <a:rPr lang="en-US" sz="1800" dirty="0"/>
              <a:t>As anticipated, there was a significant drop in total monthly ridership in April 2020, which coincided with COVID lockdowns from end of March 2020 to May 2020</a:t>
            </a:r>
          </a:p>
          <a:p>
            <a:pPr lvl="1"/>
            <a:r>
              <a:rPr lang="en-US" sz="1800" dirty="0"/>
              <a:t>Ridership suffered major impact likely due to office and school closings, reducing passengers in close proximity on trains, </a:t>
            </a:r>
            <a:r>
              <a:rPr lang="en-US" sz="1800" dirty="0" err="1"/>
              <a:t>ect</a:t>
            </a:r>
            <a:r>
              <a:rPr lang="en-US" sz="1800" dirty="0"/>
              <a:t>.</a:t>
            </a:r>
          </a:p>
          <a:p>
            <a:pPr lvl="1"/>
            <a:r>
              <a:rPr lang="en-US" sz="1800" dirty="0"/>
              <a:t>Since the beginning of the summer 2020 (months 5-8), ridership was steadily increasing up until the second COVID spike in Illinois at the beginning of the 2020 winter</a:t>
            </a:r>
          </a:p>
          <a:p>
            <a:endParaRPr lang="en-US" sz="2000" dirty="0"/>
          </a:p>
        </p:txBody>
      </p:sp>
      <p:sp>
        <p:nvSpPr>
          <p:cNvPr id="12" name="Rectangle 14">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Graphical user interface, text&#10;&#10;Description automatically generated">
            <a:extLst>
              <a:ext uri="{FF2B5EF4-FFF2-40B4-BE49-F238E27FC236}">
                <a16:creationId xmlns:a16="http://schemas.microsoft.com/office/drawing/2014/main" id="{4378B582-1224-9D43-A7B3-B079B1034722}"/>
              </a:ext>
            </a:extLst>
          </p:cNvPr>
          <p:cNvPicPr>
            <a:picLocks noChangeAspect="1"/>
          </p:cNvPicPr>
          <p:nvPr/>
        </p:nvPicPr>
        <p:blipFill>
          <a:blip r:embed="rId3"/>
          <a:stretch>
            <a:fillRect/>
          </a:stretch>
        </p:blipFill>
        <p:spPr>
          <a:xfrm>
            <a:off x="41462" y="270680"/>
            <a:ext cx="5131300" cy="1039087"/>
          </a:xfrm>
          <a:prstGeom prst="rect">
            <a:avLst/>
          </a:prstGeom>
          <a:effectLst/>
        </p:spPr>
      </p:pic>
      <p:sp>
        <p:nvSpPr>
          <p:cNvPr id="10" name="AutoShape 2">
            <a:hlinkClick r:id="rId4"/>
            <a:extLst>
              <a:ext uri="{FF2B5EF4-FFF2-40B4-BE49-F238E27FC236}">
                <a16:creationId xmlns:a16="http://schemas.microsoft.com/office/drawing/2014/main" id="{5A4487D5-7088-8044-AB75-E6E367388BC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Rectangle 15">
            <a:extLst>
              <a:ext uri="{FF2B5EF4-FFF2-40B4-BE49-F238E27FC236}">
                <a16:creationId xmlns:a16="http://schemas.microsoft.com/office/drawing/2014/main" id="{46A98C8E-01BC-FE4C-83FE-094CCFE5FB2E}"/>
              </a:ext>
            </a:extLst>
          </p:cNvPr>
          <p:cNvSpPr/>
          <p:nvPr/>
        </p:nvSpPr>
        <p:spPr>
          <a:xfrm>
            <a:off x="5009322" y="106017"/>
            <a:ext cx="6864626" cy="6347792"/>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Chart, line chart&#10;&#10;Description automatically generated">
            <a:extLst>
              <a:ext uri="{FF2B5EF4-FFF2-40B4-BE49-F238E27FC236}">
                <a16:creationId xmlns:a16="http://schemas.microsoft.com/office/drawing/2014/main" id="{80FBDA8F-9EED-5A40-9F1B-AC51BA7FC519}"/>
              </a:ext>
            </a:extLst>
          </p:cNvPr>
          <p:cNvPicPr>
            <a:picLocks noChangeAspect="1"/>
          </p:cNvPicPr>
          <p:nvPr/>
        </p:nvPicPr>
        <p:blipFill>
          <a:blip r:embed="rId5"/>
          <a:stretch>
            <a:fillRect/>
          </a:stretch>
        </p:blipFill>
        <p:spPr>
          <a:xfrm>
            <a:off x="6002405" y="26504"/>
            <a:ext cx="5041900" cy="3349466"/>
          </a:xfrm>
          <a:prstGeom prst="rect">
            <a:avLst/>
          </a:prstGeom>
        </p:spPr>
      </p:pic>
      <p:pic>
        <p:nvPicPr>
          <p:cNvPr id="25" name="Picture 24" descr="Chart, line chart&#10;&#10;Description automatically generated">
            <a:extLst>
              <a:ext uri="{FF2B5EF4-FFF2-40B4-BE49-F238E27FC236}">
                <a16:creationId xmlns:a16="http://schemas.microsoft.com/office/drawing/2014/main" id="{B30C09EB-687D-584A-8109-5279357E9685}"/>
              </a:ext>
            </a:extLst>
          </p:cNvPr>
          <p:cNvPicPr>
            <a:picLocks noChangeAspect="1"/>
          </p:cNvPicPr>
          <p:nvPr/>
        </p:nvPicPr>
        <p:blipFill>
          <a:blip r:embed="rId6"/>
          <a:stretch>
            <a:fillRect/>
          </a:stretch>
        </p:blipFill>
        <p:spPr>
          <a:xfrm>
            <a:off x="6002405" y="3481987"/>
            <a:ext cx="5041900" cy="3343371"/>
          </a:xfrm>
          <a:prstGeom prst="rect">
            <a:avLst/>
          </a:prstGeom>
        </p:spPr>
      </p:pic>
      <p:sp>
        <p:nvSpPr>
          <p:cNvPr id="2" name="Rectangle 1">
            <a:extLst>
              <a:ext uri="{FF2B5EF4-FFF2-40B4-BE49-F238E27FC236}">
                <a16:creationId xmlns:a16="http://schemas.microsoft.com/office/drawing/2014/main" id="{4502D4AA-E7DA-7C4D-864B-7DA5C5E0F984}"/>
              </a:ext>
            </a:extLst>
          </p:cNvPr>
          <p:cNvSpPr/>
          <p:nvPr/>
        </p:nvSpPr>
        <p:spPr>
          <a:xfrm flipH="1">
            <a:off x="10390637" y="4873437"/>
            <a:ext cx="101600" cy="1016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01A52-F08F-984E-9E5A-301082A11E1F}"/>
              </a:ext>
            </a:extLst>
          </p:cNvPr>
          <p:cNvSpPr/>
          <p:nvPr/>
        </p:nvSpPr>
        <p:spPr>
          <a:xfrm flipH="1">
            <a:off x="10397053" y="5084343"/>
            <a:ext cx="101600" cy="1016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070CF97-FDD9-F047-BBDA-BBA737672C7A}"/>
              </a:ext>
            </a:extLst>
          </p:cNvPr>
          <p:cNvSpPr txBox="1"/>
          <p:nvPr/>
        </p:nvSpPr>
        <p:spPr>
          <a:xfrm>
            <a:off x="10498620" y="4801127"/>
            <a:ext cx="508001" cy="246221"/>
          </a:xfrm>
          <a:prstGeom prst="rect">
            <a:avLst/>
          </a:prstGeom>
          <a:noFill/>
        </p:spPr>
        <p:txBody>
          <a:bodyPr wrap="square" rtlCol="0">
            <a:spAutoFit/>
          </a:bodyPr>
          <a:lstStyle/>
          <a:p>
            <a:r>
              <a:rPr lang="en-US" sz="1000" dirty="0"/>
              <a:t>2019</a:t>
            </a:r>
          </a:p>
        </p:txBody>
      </p:sp>
      <p:sp>
        <p:nvSpPr>
          <p:cNvPr id="13" name="TextBox 12">
            <a:extLst>
              <a:ext uri="{FF2B5EF4-FFF2-40B4-BE49-F238E27FC236}">
                <a16:creationId xmlns:a16="http://schemas.microsoft.com/office/drawing/2014/main" id="{531651E4-B329-B343-AFA3-281EE3FFACAE}"/>
              </a:ext>
            </a:extLst>
          </p:cNvPr>
          <p:cNvSpPr txBox="1"/>
          <p:nvPr/>
        </p:nvSpPr>
        <p:spPr>
          <a:xfrm>
            <a:off x="10498686" y="5028622"/>
            <a:ext cx="508001" cy="246221"/>
          </a:xfrm>
          <a:prstGeom prst="rect">
            <a:avLst/>
          </a:prstGeom>
          <a:noFill/>
        </p:spPr>
        <p:txBody>
          <a:bodyPr wrap="square" rtlCol="0">
            <a:spAutoFit/>
          </a:bodyPr>
          <a:lstStyle/>
          <a:p>
            <a:r>
              <a:rPr lang="en-US" sz="1000" dirty="0"/>
              <a:t>2020</a:t>
            </a:r>
          </a:p>
        </p:txBody>
      </p:sp>
    </p:spTree>
    <p:extLst>
      <p:ext uri="{BB962C8B-B14F-4D97-AF65-F5344CB8AC3E}">
        <p14:creationId xmlns:p14="http://schemas.microsoft.com/office/powerpoint/2010/main" val="7416886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4">
            <a:extLst>
              <a:ext uri="{FF2B5EF4-FFF2-40B4-BE49-F238E27FC236}">
                <a16:creationId xmlns:a16="http://schemas.microsoft.com/office/drawing/2014/main" id="{398B9F3E-AAEC-4C9F-B8C2-2C7A6632E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16">
            <a:extLst>
              <a:ext uri="{FF2B5EF4-FFF2-40B4-BE49-F238E27FC236}">
                <a16:creationId xmlns:a16="http://schemas.microsoft.com/office/drawing/2014/main" id="{5A19804F-A10A-425D-BC8A-FFCCFEA41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2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2"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5" name="Group 18">
            <a:extLst>
              <a:ext uri="{FF2B5EF4-FFF2-40B4-BE49-F238E27FC236}">
                <a16:creationId xmlns:a16="http://schemas.microsoft.com/office/drawing/2014/main" id="{AF2675FE-7C81-45E3-AE40-C45F0206B4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36591" y="3116277"/>
            <a:ext cx="6958585" cy="2178657"/>
            <a:chOff x="4736591" y="2112954"/>
            <a:chExt cx="6958585" cy="2178657"/>
          </a:xfrm>
        </p:grpSpPr>
        <p:sp>
          <p:nvSpPr>
            <p:cNvPr id="26" name="Freeform: Shape 19">
              <a:extLst>
                <a:ext uri="{FF2B5EF4-FFF2-40B4-BE49-F238E27FC236}">
                  <a16:creationId xmlns:a16="http://schemas.microsoft.com/office/drawing/2014/main" id="{92F4017F-FC26-4667-82A5-1764A5225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7126555" y="-277010"/>
              <a:ext cx="2178657" cy="6958585"/>
            </a:xfrm>
            <a:custGeom>
              <a:avLst/>
              <a:gdLst>
                <a:gd name="connsiteX0" fmla="*/ 2178657 w 2178657"/>
                <a:gd name="connsiteY0" fmla="*/ 6635229 h 6958585"/>
                <a:gd name="connsiteX1" fmla="*/ 2178657 w 2178657"/>
                <a:gd name="connsiteY1" fmla="*/ 5552397 h 6958585"/>
                <a:gd name="connsiteX2" fmla="*/ 2178657 w 2178657"/>
                <a:gd name="connsiteY2" fmla="*/ 1406188 h 6958585"/>
                <a:gd name="connsiteX3" fmla="*/ 2178657 w 2178657"/>
                <a:gd name="connsiteY3" fmla="*/ 323356 h 6958585"/>
                <a:gd name="connsiteX4" fmla="*/ 1855301 w 2178657"/>
                <a:gd name="connsiteY4" fmla="*/ 0 h 6958585"/>
                <a:gd name="connsiteX5" fmla="*/ 323356 w 2178657"/>
                <a:gd name="connsiteY5" fmla="*/ 0 h 6958585"/>
                <a:gd name="connsiteX6" fmla="*/ 0 w 2178657"/>
                <a:gd name="connsiteY6" fmla="*/ 323356 h 6958585"/>
                <a:gd name="connsiteX7" fmla="*/ 0 w 2178657"/>
                <a:gd name="connsiteY7" fmla="*/ 1406188 h 6958585"/>
                <a:gd name="connsiteX8" fmla="*/ 0 w 2178657"/>
                <a:gd name="connsiteY8" fmla="*/ 5552397 h 6958585"/>
                <a:gd name="connsiteX9" fmla="*/ 0 w 2178657"/>
                <a:gd name="connsiteY9" fmla="*/ 6635229 h 6958585"/>
                <a:gd name="connsiteX10" fmla="*/ 323356 w 2178657"/>
                <a:gd name="connsiteY10" fmla="*/ 6958585 h 6958585"/>
                <a:gd name="connsiteX11" fmla="*/ 1855301 w 2178657"/>
                <a:gd name="connsiteY11" fmla="*/ 6958585 h 695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78657" h="6958585">
                  <a:moveTo>
                    <a:pt x="2178657" y="6635229"/>
                  </a:moveTo>
                  <a:lnTo>
                    <a:pt x="2178657" y="5552397"/>
                  </a:lnTo>
                  <a:lnTo>
                    <a:pt x="2178657" y="1406188"/>
                  </a:lnTo>
                  <a:lnTo>
                    <a:pt x="2178657" y="323356"/>
                  </a:lnTo>
                  <a:lnTo>
                    <a:pt x="1855301" y="0"/>
                  </a:lnTo>
                  <a:lnTo>
                    <a:pt x="323356" y="0"/>
                  </a:lnTo>
                  <a:lnTo>
                    <a:pt x="0" y="323356"/>
                  </a:lnTo>
                  <a:lnTo>
                    <a:pt x="0" y="1406188"/>
                  </a:lnTo>
                  <a:lnTo>
                    <a:pt x="0" y="5552397"/>
                  </a:lnTo>
                  <a:lnTo>
                    <a:pt x="0" y="6635229"/>
                  </a:lnTo>
                  <a:lnTo>
                    <a:pt x="323356" y="6958585"/>
                  </a:lnTo>
                  <a:lnTo>
                    <a:pt x="1855301" y="695858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20">
              <a:extLst>
                <a:ext uri="{FF2B5EF4-FFF2-40B4-BE49-F238E27FC236}">
                  <a16:creationId xmlns:a16="http://schemas.microsoft.com/office/drawing/2014/main" id="{FC66CBA0-C3EE-4721-97E2-5266A92C65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7210043" y="-194714"/>
              <a:ext cx="2011680" cy="6793992"/>
            </a:xfrm>
            <a:custGeom>
              <a:avLst/>
              <a:gdLst>
                <a:gd name="connsiteX0" fmla="*/ 2178657 w 2178657"/>
                <a:gd name="connsiteY0" fmla="*/ 6635229 h 6958585"/>
                <a:gd name="connsiteX1" fmla="*/ 2178657 w 2178657"/>
                <a:gd name="connsiteY1" fmla="*/ 5552397 h 6958585"/>
                <a:gd name="connsiteX2" fmla="*/ 2178657 w 2178657"/>
                <a:gd name="connsiteY2" fmla="*/ 1406188 h 6958585"/>
                <a:gd name="connsiteX3" fmla="*/ 2178657 w 2178657"/>
                <a:gd name="connsiteY3" fmla="*/ 323356 h 6958585"/>
                <a:gd name="connsiteX4" fmla="*/ 1855301 w 2178657"/>
                <a:gd name="connsiteY4" fmla="*/ 0 h 6958585"/>
                <a:gd name="connsiteX5" fmla="*/ 323356 w 2178657"/>
                <a:gd name="connsiteY5" fmla="*/ 0 h 6958585"/>
                <a:gd name="connsiteX6" fmla="*/ 0 w 2178657"/>
                <a:gd name="connsiteY6" fmla="*/ 323356 h 6958585"/>
                <a:gd name="connsiteX7" fmla="*/ 0 w 2178657"/>
                <a:gd name="connsiteY7" fmla="*/ 1406188 h 6958585"/>
                <a:gd name="connsiteX8" fmla="*/ 0 w 2178657"/>
                <a:gd name="connsiteY8" fmla="*/ 5552397 h 6958585"/>
                <a:gd name="connsiteX9" fmla="*/ 0 w 2178657"/>
                <a:gd name="connsiteY9" fmla="*/ 6635229 h 6958585"/>
                <a:gd name="connsiteX10" fmla="*/ 323356 w 2178657"/>
                <a:gd name="connsiteY10" fmla="*/ 6958585 h 6958585"/>
                <a:gd name="connsiteX11" fmla="*/ 1855301 w 2178657"/>
                <a:gd name="connsiteY11" fmla="*/ 6958585 h 695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78657" h="6958585">
                  <a:moveTo>
                    <a:pt x="2178657" y="6635229"/>
                  </a:moveTo>
                  <a:lnTo>
                    <a:pt x="2178657" y="5552397"/>
                  </a:lnTo>
                  <a:lnTo>
                    <a:pt x="2178657" y="1406188"/>
                  </a:lnTo>
                  <a:lnTo>
                    <a:pt x="2178657" y="323356"/>
                  </a:lnTo>
                  <a:lnTo>
                    <a:pt x="1855301" y="0"/>
                  </a:lnTo>
                  <a:lnTo>
                    <a:pt x="323356" y="0"/>
                  </a:lnTo>
                  <a:lnTo>
                    <a:pt x="0" y="323356"/>
                  </a:lnTo>
                  <a:lnTo>
                    <a:pt x="0" y="1406188"/>
                  </a:lnTo>
                  <a:lnTo>
                    <a:pt x="0" y="5552397"/>
                  </a:lnTo>
                  <a:lnTo>
                    <a:pt x="0" y="6635229"/>
                  </a:lnTo>
                  <a:lnTo>
                    <a:pt x="323356" y="6958585"/>
                  </a:lnTo>
                  <a:lnTo>
                    <a:pt x="1855301" y="6958585"/>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15F401D6-F614-2F48-843D-E719A80E8267}"/>
              </a:ext>
            </a:extLst>
          </p:cNvPr>
          <p:cNvSpPr>
            <a:spLocks noGrp="1"/>
          </p:cNvSpPr>
          <p:nvPr>
            <p:ph type="title"/>
          </p:nvPr>
        </p:nvSpPr>
        <p:spPr>
          <a:xfrm>
            <a:off x="5184250" y="3429001"/>
            <a:ext cx="6240555" cy="1039632"/>
          </a:xfrm>
        </p:spPr>
        <p:txBody>
          <a:bodyPr vert="horz" lIns="91440" tIns="45720" rIns="91440" bIns="45720" rtlCol="0" anchor="b">
            <a:normAutofit/>
          </a:bodyPr>
          <a:lstStyle/>
          <a:p>
            <a:r>
              <a:rPr lang="en-US" sz="5000" kern="1200" dirty="0">
                <a:solidFill>
                  <a:schemeClr val="bg1"/>
                </a:solidFill>
                <a:latin typeface="+mj-lt"/>
                <a:ea typeface="+mj-ea"/>
                <a:cs typeface="+mj-cs"/>
              </a:rPr>
              <a:t>Discussion</a:t>
            </a:r>
          </a:p>
        </p:txBody>
      </p:sp>
    </p:spTree>
    <p:extLst>
      <p:ext uri="{BB962C8B-B14F-4D97-AF65-F5344CB8AC3E}">
        <p14:creationId xmlns:p14="http://schemas.microsoft.com/office/powerpoint/2010/main" val="34162394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2C865C-AA95-4845-AFBD-7AA4DAFCF27F}"/>
              </a:ext>
            </a:extLst>
          </p:cNvPr>
          <p:cNvSpPr>
            <a:spLocks noGrp="1"/>
          </p:cNvSpPr>
          <p:nvPr>
            <p:ph type="title"/>
          </p:nvPr>
        </p:nvSpPr>
        <p:spPr>
          <a:xfrm>
            <a:off x="419100" y="284579"/>
            <a:ext cx="10515600" cy="1325563"/>
          </a:xfrm>
        </p:spPr>
        <p:txBody>
          <a:bodyPr/>
          <a:lstStyle/>
          <a:p>
            <a:r>
              <a:rPr lang="en-US" dirty="0"/>
              <a:t>Discussion</a:t>
            </a:r>
          </a:p>
        </p:txBody>
      </p:sp>
      <p:sp>
        <p:nvSpPr>
          <p:cNvPr id="5" name="Content Placeholder 4">
            <a:extLst>
              <a:ext uri="{FF2B5EF4-FFF2-40B4-BE49-F238E27FC236}">
                <a16:creationId xmlns:a16="http://schemas.microsoft.com/office/drawing/2014/main" id="{DD02D5A2-5AB7-F743-BA96-F3FFB13E9E02}"/>
              </a:ext>
            </a:extLst>
          </p:cNvPr>
          <p:cNvSpPr>
            <a:spLocks noGrp="1"/>
          </p:cNvSpPr>
          <p:nvPr>
            <p:ph idx="1"/>
          </p:nvPr>
        </p:nvSpPr>
        <p:spPr>
          <a:xfrm>
            <a:off x="419100" y="1414630"/>
            <a:ext cx="11353800" cy="5443370"/>
          </a:xfrm>
        </p:spPr>
        <p:txBody>
          <a:bodyPr>
            <a:noAutofit/>
          </a:bodyPr>
          <a:lstStyle/>
          <a:p>
            <a:r>
              <a:rPr lang="en-US" sz="2300" b="1" i="1" dirty="0"/>
              <a:t>Hypothesis</a:t>
            </a:r>
            <a:r>
              <a:rPr lang="en-US" sz="2300" dirty="0"/>
              <a:t>: </a:t>
            </a:r>
          </a:p>
          <a:p>
            <a:pPr lvl="1"/>
            <a:r>
              <a:rPr lang="en-US" sz="1900" dirty="0"/>
              <a:t>Overall, we saw an impact in usage in 2020 so we </a:t>
            </a:r>
            <a:r>
              <a:rPr lang="en-US" sz="1900" b="1" dirty="0"/>
              <a:t>reject our null hypothesis </a:t>
            </a:r>
            <a:r>
              <a:rPr lang="en-US" sz="1900" dirty="0"/>
              <a:t>that ridership did not change and </a:t>
            </a:r>
            <a:r>
              <a:rPr lang="en-US" sz="1900" b="1" dirty="0"/>
              <a:t>accept our alternative hypothesis </a:t>
            </a:r>
            <a:r>
              <a:rPr lang="en-US" sz="1900" dirty="0"/>
              <a:t>that there was an impact. </a:t>
            </a:r>
          </a:p>
          <a:p>
            <a:pPr lvl="2"/>
            <a:r>
              <a:rPr lang="en-US" sz="1600" dirty="0"/>
              <a:t>However, though we can say that this is correlated with COVID-19, further research is needed to say that this relationship is casual. </a:t>
            </a:r>
          </a:p>
          <a:p>
            <a:pPr lvl="1"/>
            <a:r>
              <a:rPr lang="en-US" sz="1800" dirty="0"/>
              <a:t>Despite the dataset being updated in May 2021, the data available only went to February 2021. If we had explored 2021, we believe  we may have seen an increase as COVID-19 mitigations relaxed throughout Chicago and people returned to everyday activities.</a:t>
            </a:r>
          </a:p>
          <a:p>
            <a:pPr lvl="1"/>
            <a:endParaRPr lang="en-US" dirty="0"/>
          </a:p>
          <a:p>
            <a:r>
              <a:rPr lang="en-US" sz="2300" dirty="0"/>
              <a:t>For our analysis, we can conclude </a:t>
            </a:r>
            <a:r>
              <a:rPr lang="en-US" sz="2300" b="1" dirty="0"/>
              <a:t>4 main findings</a:t>
            </a:r>
            <a:r>
              <a:rPr lang="en-US" sz="2300" dirty="0"/>
              <a:t>:</a:t>
            </a:r>
          </a:p>
          <a:p>
            <a:pPr lvl="1"/>
            <a:r>
              <a:rPr lang="en-US" sz="1800" dirty="0"/>
              <a:t>Ridership decreased from 2014-2019, perhaps due to alternative means of transportation such as Uber/Lyft. More research here is needed to understand these trends. </a:t>
            </a:r>
          </a:p>
          <a:p>
            <a:pPr lvl="1"/>
            <a:r>
              <a:rPr lang="en-US" sz="1800" dirty="0"/>
              <a:t>The Blue and Red lines, and their associated 95</a:t>
            </a:r>
            <a:r>
              <a:rPr lang="en-US" sz="1800" baseline="30000" dirty="0"/>
              <a:t>th</a:t>
            </a:r>
            <a:r>
              <a:rPr lang="en-US" sz="1800" dirty="0"/>
              <a:t>/Dan Ryan and Lake/State Stations, consistently see the highest usage.  </a:t>
            </a:r>
          </a:p>
          <a:p>
            <a:pPr lvl="1"/>
            <a:r>
              <a:rPr lang="en-US" sz="1800" dirty="0"/>
              <a:t>On average, Fall and Summer have the highest ridership, followed by Spring and then Winter with slightly lower use. </a:t>
            </a:r>
          </a:p>
          <a:p>
            <a:pPr lvl="1"/>
            <a:r>
              <a:rPr lang="en-US" sz="1800" dirty="0"/>
              <a:t>Ridership was impacted in April 2020. Though it slightly increased in the following months, remained low until the end of 2020. </a:t>
            </a:r>
          </a:p>
          <a:p>
            <a:pPr lvl="1"/>
            <a:endParaRPr lang="en-US" dirty="0">
              <a:highlight>
                <a:srgbClr val="FFFF00"/>
              </a:highlight>
            </a:endParaRPr>
          </a:p>
          <a:p>
            <a:endParaRPr lang="en-US" dirty="0"/>
          </a:p>
        </p:txBody>
      </p:sp>
    </p:spTree>
    <p:extLst>
      <p:ext uri="{BB962C8B-B14F-4D97-AF65-F5344CB8AC3E}">
        <p14:creationId xmlns:p14="http://schemas.microsoft.com/office/powerpoint/2010/main" val="6209618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5F401D6-F614-2F48-843D-E719A80E8267}"/>
              </a:ext>
            </a:extLst>
          </p:cNvPr>
          <p:cNvSpPr>
            <a:spLocks noGrp="1"/>
          </p:cNvSpPr>
          <p:nvPr>
            <p:ph type="title"/>
          </p:nvPr>
        </p:nvSpPr>
        <p:spPr>
          <a:xfrm>
            <a:off x="779635" y="2221544"/>
            <a:ext cx="6457183" cy="2274388"/>
          </a:xfrm>
        </p:spPr>
        <p:txBody>
          <a:bodyPr vert="horz" lIns="91440" tIns="45720" rIns="91440" bIns="45720" rtlCol="0" anchor="t">
            <a:normAutofit/>
          </a:bodyPr>
          <a:lstStyle/>
          <a:p>
            <a:r>
              <a:rPr lang="en-US" sz="7200" kern="1200" dirty="0">
                <a:solidFill>
                  <a:schemeClr val="tx1"/>
                </a:solidFill>
                <a:latin typeface="+mj-lt"/>
                <a:ea typeface="+mj-ea"/>
                <a:cs typeface="+mj-cs"/>
              </a:rPr>
              <a:t>Reflection &amp; Future Steps </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613900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87B67-F489-AD43-B857-BFE8E4821984}"/>
              </a:ext>
            </a:extLst>
          </p:cNvPr>
          <p:cNvSpPr>
            <a:spLocks noGrp="1"/>
          </p:cNvSpPr>
          <p:nvPr>
            <p:ph type="title"/>
          </p:nvPr>
        </p:nvSpPr>
        <p:spPr>
          <a:xfrm>
            <a:off x="618832" y="469708"/>
            <a:ext cx="7409290" cy="1325563"/>
          </a:xfrm>
        </p:spPr>
        <p:txBody>
          <a:bodyPr/>
          <a:lstStyle/>
          <a:p>
            <a:r>
              <a:rPr lang="en-US" dirty="0"/>
              <a:t>Since March 2020, COVID-19 cases have continued in Illinois </a:t>
            </a:r>
          </a:p>
        </p:txBody>
      </p:sp>
      <p:pic>
        <p:nvPicPr>
          <p:cNvPr id="5" name="Picture 4" descr="Chart, histogram&#10;&#10;Description automatically generated">
            <a:extLst>
              <a:ext uri="{FF2B5EF4-FFF2-40B4-BE49-F238E27FC236}">
                <a16:creationId xmlns:a16="http://schemas.microsoft.com/office/drawing/2014/main" id="{13821A7A-586D-7247-BBB5-77C795E0A57D}"/>
              </a:ext>
            </a:extLst>
          </p:cNvPr>
          <p:cNvPicPr>
            <a:picLocks noChangeAspect="1"/>
          </p:cNvPicPr>
          <p:nvPr/>
        </p:nvPicPr>
        <p:blipFill>
          <a:blip r:embed="rId3"/>
          <a:stretch>
            <a:fillRect/>
          </a:stretch>
        </p:blipFill>
        <p:spPr>
          <a:xfrm>
            <a:off x="618832" y="3136521"/>
            <a:ext cx="7218335" cy="3524069"/>
          </a:xfrm>
          <a:prstGeom prst="rect">
            <a:avLst/>
          </a:prstGeom>
        </p:spPr>
      </p:pic>
      <p:sp>
        <p:nvSpPr>
          <p:cNvPr id="6" name="Rectangle 5">
            <a:extLst>
              <a:ext uri="{FF2B5EF4-FFF2-40B4-BE49-F238E27FC236}">
                <a16:creationId xmlns:a16="http://schemas.microsoft.com/office/drawing/2014/main" id="{898D718E-7641-3047-93DE-4B7422C809B3}"/>
              </a:ext>
            </a:extLst>
          </p:cNvPr>
          <p:cNvSpPr/>
          <p:nvPr/>
        </p:nvSpPr>
        <p:spPr>
          <a:xfrm>
            <a:off x="10744168" y="6611779"/>
            <a:ext cx="1447832" cy="246221"/>
          </a:xfrm>
          <a:prstGeom prst="rect">
            <a:avLst/>
          </a:prstGeom>
        </p:spPr>
        <p:txBody>
          <a:bodyPr wrap="none">
            <a:spAutoFit/>
          </a:bodyPr>
          <a:lstStyle/>
          <a:p>
            <a:r>
              <a:rPr lang="en-US" sz="1000" dirty="0"/>
              <a:t>https://</a:t>
            </a:r>
            <a:r>
              <a:rPr lang="en-US" sz="1000" dirty="0" err="1"/>
              <a:t>illinoiscovid.org</a:t>
            </a:r>
            <a:r>
              <a:rPr lang="en-US" sz="1000" dirty="0"/>
              <a:t>/</a:t>
            </a:r>
          </a:p>
        </p:txBody>
      </p:sp>
      <p:pic>
        <p:nvPicPr>
          <p:cNvPr id="7" name="Picture 6" descr="A picture containing text, indoor, person, room&#10;&#10;Description automatically generated">
            <a:extLst>
              <a:ext uri="{FF2B5EF4-FFF2-40B4-BE49-F238E27FC236}">
                <a16:creationId xmlns:a16="http://schemas.microsoft.com/office/drawing/2014/main" id="{C923A398-8FFA-804F-9901-175E9724F978}"/>
              </a:ext>
            </a:extLst>
          </p:cNvPr>
          <p:cNvPicPr>
            <a:picLocks noChangeAspect="1"/>
          </p:cNvPicPr>
          <p:nvPr/>
        </p:nvPicPr>
        <p:blipFill>
          <a:blip r:embed="rId4"/>
          <a:stretch>
            <a:fillRect/>
          </a:stretch>
        </p:blipFill>
        <p:spPr>
          <a:xfrm>
            <a:off x="8271277" y="171725"/>
            <a:ext cx="3772490" cy="2459136"/>
          </a:xfrm>
          <a:prstGeom prst="rect">
            <a:avLst/>
          </a:prstGeom>
        </p:spPr>
      </p:pic>
      <p:sp>
        <p:nvSpPr>
          <p:cNvPr id="8" name="Rectangle 7">
            <a:extLst>
              <a:ext uri="{FF2B5EF4-FFF2-40B4-BE49-F238E27FC236}">
                <a16:creationId xmlns:a16="http://schemas.microsoft.com/office/drawing/2014/main" id="{4839B369-735A-CC4E-84C2-458CA810772B}"/>
              </a:ext>
            </a:extLst>
          </p:cNvPr>
          <p:cNvSpPr/>
          <p:nvPr/>
        </p:nvSpPr>
        <p:spPr>
          <a:xfrm>
            <a:off x="226400" y="2788769"/>
            <a:ext cx="6422371" cy="400110"/>
          </a:xfrm>
          <a:prstGeom prst="rect">
            <a:avLst/>
          </a:prstGeom>
        </p:spPr>
        <p:txBody>
          <a:bodyPr wrap="square">
            <a:spAutoFit/>
          </a:bodyPr>
          <a:lstStyle/>
          <a:p>
            <a:pPr algn="ctr"/>
            <a:r>
              <a:rPr lang="en-US" sz="2000" dirty="0"/>
              <a:t>COVID-19 Cases in Illinois March 2020-August 2021</a:t>
            </a:r>
          </a:p>
        </p:txBody>
      </p:sp>
      <p:sp>
        <p:nvSpPr>
          <p:cNvPr id="9" name="Rectangle 8">
            <a:extLst>
              <a:ext uri="{FF2B5EF4-FFF2-40B4-BE49-F238E27FC236}">
                <a16:creationId xmlns:a16="http://schemas.microsoft.com/office/drawing/2014/main" id="{CC251F07-8C38-9F41-B083-C43ED667FBFD}"/>
              </a:ext>
            </a:extLst>
          </p:cNvPr>
          <p:cNvSpPr/>
          <p:nvPr/>
        </p:nvSpPr>
        <p:spPr>
          <a:xfrm>
            <a:off x="7805980" y="4103153"/>
            <a:ext cx="3547820" cy="1477328"/>
          </a:xfrm>
          <a:prstGeom prst="rect">
            <a:avLst/>
          </a:prstGeom>
        </p:spPr>
        <p:txBody>
          <a:bodyPr wrap="square">
            <a:spAutoFit/>
          </a:bodyPr>
          <a:lstStyle/>
          <a:p>
            <a:r>
              <a:rPr lang="en-US" dirty="0"/>
              <a:t>This is the number of new infections discovered daily by diagnostic testing, as reported by the Illinois Department of Public Health</a:t>
            </a:r>
          </a:p>
        </p:txBody>
      </p:sp>
    </p:spTree>
    <p:extLst>
      <p:ext uri="{BB962C8B-B14F-4D97-AF65-F5344CB8AC3E}">
        <p14:creationId xmlns:p14="http://schemas.microsoft.com/office/powerpoint/2010/main" val="41044202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A05B4-95A9-2C42-8D1C-09FB496AA1E3}"/>
              </a:ext>
            </a:extLst>
          </p:cNvPr>
          <p:cNvSpPr>
            <a:spLocks noGrp="1"/>
          </p:cNvSpPr>
          <p:nvPr>
            <p:ph type="title"/>
          </p:nvPr>
        </p:nvSpPr>
        <p:spPr/>
        <p:txBody>
          <a:bodyPr/>
          <a:lstStyle/>
          <a:p>
            <a:r>
              <a:rPr lang="en-US" dirty="0"/>
              <a:t>Reflection &amp; Future Steps </a:t>
            </a:r>
          </a:p>
        </p:txBody>
      </p:sp>
      <p:sp>
        <p:nvSpPr>
          <p:cNvPr id="3" name="Content Placeholder 2">
            <a:extLst>
              <a:ext uri="{FF2B5EF4-FFF2-40B4-BE49-F238E27FC236}">
                <a16:creationId xmlns:a16="http://schemas.microsoft.com/office/drawing/2014/main" id="{D8AAC1D5-208E-ED4A-867E-C935DE4A8716}"/>
              </a:ext>
            </a:extLst>
          </p:cNvPr>
          <p:cNvSpPr>
            <a:spLocks noGrp="1"/>
          </p:cNvSpPr>
          <p:nvPr>
            <p:ph idx="1"/>
          </p:nvPr>
        </p:nvSpPr>
        <p:spPr/>
        <p:txBody>
          <a:bodyPr>
            <a:noAutofit/>
          </a:bodyPr>
          <a:lstStyle/>
          <a:p>
            <a:r>
              <a:rPr lang="en-US" sz="2500" b="1" i="1" dirty="0"/>
              <a:t>Reflection</a:t>
            </a:r>
            <a:r>
              <a:rPr lang="en-US" sz="2500" dirty="0"/>
              <a:t>: </a:t>
            </a:r>
          </a:p>
          <a:p>
            <a:pPr lvl="1"/>
            <a:r>
              <a:rPr lang="en-US" sz="1900" dirty="0"/>
              <a:t>We navigated the limits of the dataset by adapting our research questions. This reminds us that research is an iterative process and revisions may be necessary in order to use the data well. </a:t>
            </a:r>
          </a:p>
          <a:p>
            <a:pPr lvl="1"/>
            <a:r>
              <a:rPr lang="en-US" sz="1900" dirty="0"/>
              <a:t>We learned to collaborate and merge our code, which is important to practice for future team-based work. </a:t>
            </a:r>
          </a:p>
          <a:p>
            <a:pPr lvl="1"/>
            <a:endParaRPr lang="en-US" dirty="0"/>
          </a:p>
          <a:p>
            <a:r>
              <a:rPr lang="en-US" sz="2500" b="1" i="1" dirty="0"/>
              <a:t>Future Steps</a:t>
            </a:r>
            <a:r>
              <a:rPr lang="en-US" sz="2500" dirty="0"/>
              <a:t>: </a:t>
            </a:r>
          </a:p>
          <a:p>
            <a:pPr lvl="1"/>
            <a:r>
              <a:rPr lang="en-US" sz="1800" dirty="0"/>
              <a:t>If we were to conduct this research in 2022, we could have the full Jan-Dec 2021 data available. With this, we could explore our original question of if/how ridership has rebounded in 2021. </a:t>
            </a:r>
          </a:p>
          <a:p>
            <a:pPr lvl="1"/>
            <a:r>
              <a:rPr lang="en-US" sz="1800" dirty="0"/>
              <a:t>With 2021 data, we could also consider if/how rebounding ridership numbers may be correlated with geographic vaccination data, which the state has by zip code. We could compare the ridership at the stations we analyzed with the socioeconomics within these zip codes. These two steps could help us explore possible correlations between vaccination, ridership, and community socioeconomics to investigate possible reasons for why certain stations may rebound in ridership faster than others. </a:t>
            </a:r>
          </a:p>
          <a:p>
            <a:endParaRPr lang="en-US" dirty="0"/>
          </a:p>
        </p:txBody>
      </p:sp>
    </p:spTree>
    <p:extLst>
      <p:ext uri="{BB962C8B-B14F-4D97-AF65-F5344CB8AC3E}">
        <p14:creationId xmlns:p14="http://schemas.microsoft.com/office/powerpoint/2010/main" val="19490045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Picture 16" descr="Question mark on green pastel background">
            <a:extLst>
              <a:ext uri="{FF2B5EF4-FFF2-40B4-BE49-F238E27FC236}">
                <a16:creationId xmlns:a16="http://schemas.microsoft.com/office/drawing/2014/main" id="{B5314ADF-5B3B-4F61-9CE1-EA2E55C5CF37}"/>
              </a:ext>
            </a:extLst>
          </p:cNvPr>
          <p:cNvPicPr>
            <a:picLocks noChangeAspect="1"/>
          </p:cNvPicPr>
          <p:nvPr/>
        </p:nvPicPr>
        <p:blipFill rotWithShape="1">
          <a:blip r:embed="rId2"/>
          <a:srcRect l="44639" r="4647"/>
          <a:stretch/>
        </p:blipFill>
        <p:spPr>
          <a:xfrm>
            <a:off x="20" y="10"/>
            <a:ext cx="4637226" cy="6857990"/>
          </a:xfrm>
          <a:prstGeom prst="rect">
            <a:avLst/>
          </a:prstGeom>
        </p:spPr>
      </p:pic>
      <p:sp>
        <p:nvSpPr>
          <p:cNvPr id="21" name="Rectangle 20">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C323A1-E407-4C4F-9496-2EDCF0584201}"/>
              </a:ext>
            </a:extLst>
          </p:cNvPr>
          <p:cNvSpPr>
            <a:spLocks noGrp="1"/>
          </p:cNvSpPr>
          <p:nvPr>
            <p:ph type="title"/>
          </p:nvPr>
        </p:nvSpPr>
        <p:spPr>
          <a:xfrm>
            <a:off x="5277328" y="640082"/>
            <a:ext cx="6274591" cy="3351602"/>
          </a:xfrm>
        </p:spPr>
        <p:txBody>
          <a:bodyPr vert="horz" lIns="91440" tIns="45720" rIns="91440" bIns="45720" rtlCol="0" anchor="b">
            <a:normAutofit/>
          </a:bodyPr>
          <a:lstStyle/>
          <a:p>
            <a:r>
              <a:rPr lang="en-US">
                <a:solidFill>
                  <a:schemeClr val="bg1"/>
                </a:solidFill>
              </a:rPr>
              <a:t>Questions?</a:t>
            </a:r>
          </a:p>
        </p:txBody>
      </p:sp>
    </p:spTree>
    <p:extLst>
      <p:ext uri="{BB962C8B-B14F-4D97-AF65-F5344CB8AC3E}">
        <p14:creationId xmlns:p14="http://schemas.microsoft.com/office/powerpoint/2010/main" val="1304216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with medium confidence">
            <a:extLst>
              <a:ext uri="{FF2B5EF4-FFF2-40B4-BE49-F238E27FC236}">
                <a16:creationId xmlns:a16="http://schemas.microsoft.com/office/drawing/2014/main" id="{BC8DCF77-2F9B-A94F-8CC6-76978BE6F87C}"/>
              </a:ext>
            </a:extLst>
          </p:cNvPr>
          <p:cNvPicPr>
            <a:picLocks noGrp="1" noChangeAspect="1"/>
          </p:cNvPicPr>
          <p:nvPr>
            <p:ph idx="1"/>
          </p:nvPr>
        </p:nvPicPr>
        <p:blipFill>
          <a:blip r:embed="rId2"/>
          <a:stretch>
            <a:fillRect/>
          </a:stretch>
        </p:blipFill>
        <p:spPr>
          <a:xfrm>
            <a:off x="1704812" y="1690688"/>
            <a:ext cx="8198604" cy="5178450"/>
          </a:xfrm>
        </p:spPr>
      </p:pic>
      <p:sp>
        <p:nvSpPr>
          <p:cNvPr id="2" name="Title 1">
            <a:extLst>
              <a:ext uri="{FF2B5EF4-FFF2-40B4-BE49-F238E27FC236}">
                <a16:creationId xmlns:a16="http://schemas.microsoft.com/office/drawing/2014/main" id="{E79B757A-32E9-E14F-9973-6A111154BDA0}"/>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3600" kern="1200" dirty="0">
                <a:solidFill>
                  <a:schemeClr val="tx1"/>
                </a:solidFill>
                <a:latin typeface="+mj-lt"/>
                <a:ea typeface="+mj-ea"/>
                <a:cs typeface="+mj-cs"/>
              </a:rPr>
              <a:t>The Illinois Department of Public Health put mitigations into place to slow the spread of COVID-19.</a:t>
            </a:r>
          </a:p>
        </p:txBody>
      </p:sp>
    </p:spTree>
    <p:extLst>
      <p:ext uri="{BB962C8B-B14F-4D97-AF65-F5344CB8AC3E}">
        <p14:creationId xmlns:p14="http://schemas.microsoft.com/office/powerpoint/2010/main" val="16444219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with low confidence">
            <a:extLst>
              <a:ext uri="{FF2B5EF4-FFF2-40B4-BE49-F238E27FC236}">
                <a16:creationId xmlns:a16="http://schemas.microsoft.com/office/drawing/2014/main" id="{A5167F1C-9B10-BE46-9632-37DAADF6B1D5}"/>
              </a:ext>
            </a:extLst>
          </p:cNvPr>
          <p:cNvPicPr>
            <a:picLocks noGrp="1" noChangeAspect="1"/>
          </p:cNvPicPr>
          <p:nvPr>
            <p:ph idx="1"/>
          </p:nvPr>
        </p:nvPicPr>
        <p:blipFill rotWithShape="1">
          <a:blip r:embed="rId2"/>
          <a:srcRect l="6812" r="3369"/>
          <a:stretch/>
        </p:blipFill>
        <p:spPr>
          <a:xfrm>
            <a:off x="7452106" y="30574"/>
            <a:ext cx="4739894" cy="6858000"/>
          </a:xfrm>
        </p:spPr>
      </p:pic>
      <p:sp>
        <p:nvSpPr>
          <p:cNvPr id="3" name="Rectangle 2">
            <a:extLst>
              <a:ext uri="{FF2B5EF4-FFF2-40B4-BE49-F238E27FC236}">
                <a16:creationId xmlns:a16="http://schemas.microsoft.com/office/drawing/2014/main" id="{C3B894B6-E7A4-AD43-BA72-30F1B25439CF}"/>
              </a:ext>
            </a:extLst>
          </p:cNvPr>
          <p:cNvSpPr/>
          <p:nvPr/>
        </p:nvSpPr>
        <p:spPr>
          <a:xfrm>
            <a:off x="552773" y="1474415"/>
            <a:ext cx="5894522" cy="3970318"/>
          </a:xfrm>
          <a:prstGeom prst="rect">
            <a:avLst/>
          </a:prstGeom>
        </p:spPr>
        <p:txBody>
          <a:bodyPr wrap="square">
            <a:spAutoFit/>
          </a:bodyPr>
          <a:lstStyle/>
          <a:p>
            <a:r>
              <a:rPr lang="en-US" sz="3600" b="1" dirty="0">
                <a:solidFill>
                  <a:prstClr val="black"/>
                </a:solidFill>
                <a:latin typeface="Calibri Light" panose="020F0302020204030204"/>
                <a:ea typeface="+mj-ea"/>
                <a:cs typeface="+mj-cs"/>
              </a:rPr>
              <a:t>Our question: </a:t>
            </a:r>
          </a:p>
          <a:p>
            <a:endParaRPr lang="en-US" sz="3600" dirty="0">
              <a:solidFill>
                <a:prstClr val="black"/>
              </a:solidFill>
              <a:latin typeface="Calibri Light" panose="020F0302020204030204"/>
              <a:ea typeface="+mj-ea"/>
              <a:cs typeface="+mj-cs"/>
            </a:endParaRPr>
          </a:p>
          <a:p>
            <a:r>
              <a:rPr lang="en-US" sz="3600" dirty="0">
                <a:solidFill>
                  <a:prstClr val="black"/>
                </a:solidFill>
                <a:latin typeface="Calibri Light" panose="020F0302020204030204"/>
                <a:ea typeface="+mj-ea"/>
                <a:cs typeface="+mj-cs"/>
              </a:rPr>
              <a:t>How did COVID-19, and its accompanying mitigations, impact how people used the rail (“L”)  system for transportation in 2020?</a:t>
            </a:r>
            <a:endParaRPr lang="en-US" dirty="0"/>
          </a:p>
        </p:txBody>
      </p:sp>
    </p:spTree>
    <p:extLst>
      <p:ext uri="{BB962C8B-B14F-4D97-AF65-F5344CB8AC3E}">
        <p14:creationId xmlns:p14="http://schemas.microsoft.com/office/powerpoint/2010/main" val="734743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with low confidence">
            <a:extLst>
              <a:ext uri="{FF2B5EF4-FFF2-40B4-BE49-F238E27FC236}">
                <a16:creationId xmlns:a16="http://schemas.microsoft.com/office/drawing/2014/main" id="{A5167F1C-9B10-BE46-9632-37DAADF6B1D5}"/>
              </a:ext>
            </a:extLst>
          </p:cNvPr>
          <p:cNvPicPr>
            <a:picLocks noGrp="1" noChangeAspect="1"/>
          </p:cNvPicPr>
          <p:nvPr>
            <p:ph idx="1"/>
          </p:nvPr>
        </p:nvPicPr>
        <p:blipFill rotWithShape="1">
          <a:blip r:embed="rId2"/>
          <a:srcRect l="6812" r="3369"/>
          <a:stretch/>
        </p:blipFill>
        <p:spPr>
          <a:xfrm>
            <a:off x="7452106" y="30574"/>
            <a:ext cx="4739894" cy="6858000"/>
          </a:xfrm>
        </p:spPr>
      </p:pic>
      <p:sp>
        <p:nvSpPr>
          <p:cNvPr id="3" name="Rectangle 2">
            <a:extLst>
              <a:ext uri="{FF2B5EF4-FFF2-40B4-BE49-F238E27FC236}">
                <a16:creationId xmlns:a16="http://schemas.microsoft.com/office/drawing/2014/main" id="{C3B894B6-E7A4-AD43-BA72-30F1B25439CF}"/>
              </a:ext>
            </a:extLst>
          </p:cNvPr>
          <p:cNvSpPr/>
          <p:nvPr/>
        </p:nvSpPr>
        <p:spPr>
          <a:xfrm>
            <a:off x="599268" y="1017215"/>
            <a:ext cx="5894522" cy="4801314"/>
          </a:xfrm>
          <a:prstGeom prst="rect">
            <a:avLst/>
          </a:prstGeom>
        </p:spPr>
        <p:txBody>
          <a:bodyPr wrap="square">
            <a:spAutoFit/>
          </a:bodyPr>
          <a:lstStyle/>
          <a:p>
            <a:r>
              <a:rPr lang="en-US" sz="3600" b="1" dirty="0">
                <a:solidFill>
                  <a:prstClr val="black"/>
                </a:solidFill>
                <a:latin typeface="Calibri Light" panose="020F0302020204030204"/>
                <a:ea typeface="+mj-ea"/>
                <a:cs typeface="+mj-cs"/>
              </a:rPr>
              <a:t>Null hypothesis: </a:t>
            </a:r>
            <a:endParaRPr lang="en-US" sz="3600" dirty="0">
              <a:solidFill>
                <a:prstClr val="black"/>
              </a:solidFill>
              <a:latin typeface="Calibri Light" panose="020F0302020204030204"/>
              <a:ea typeface="+mj-ea"/>
              <a:cs typeface="+mj-cs"/>
            </a:endParaRPr>
          </a:p>
          <a:p>
            <a:pPr lvl="1"/>
            <a:r>
              <a:rPr lang="en-US" sz="3000" dirty="0">
                <a:solidFill>
                  <a:prstClr val="black"/>
                </a:solidFill>
                <a:latin typeface="Calibri Light" panose="020F0302020204030204"/>
                <a:ea typeface="+mj-ea"/>
                <a:cs typeface="+mj-cs"/>
              </a:rPr>
              <a:t>There was </a:t>
            </a:r>
            <a:r>
              <a:rPr lang="en-US" sz="3000" b="1" i="1" dirty="0">
                <a:solidFill>
                  <a:prstClr val="black"/>
                </a:solidFill>
                <a:latin typeface="Calibri Light" panose="020F0302020204030204"/>
                <a:ea typeface="+mj-ea"/>
                <a:cs typeface="+mj-cs"/>
              </a:rPr>
              <a:t>no</a:t>
            </a:r>
            <a:r>
              <a:rPr lang="en-US" sz="3000" dirty="0">
                <a:solidFill>
                  <a:prstClr val="black"/>
                </a:solidFill>
                <a:latin typeface="Calibri Light" panose="020F0302020204030204"/>
                <a:ea typeface="+mj-ea"/>
                <a:cs typeface="+mj-cs"/>
              </a:rPr>
              <a:t> impact in usage of the rail (“L”)  system for transportation in 2020.  </a:t>
            </a:r>
          </a:p>
          <a:p>
            <a:endParaRPr lang="en-US" sz="3600" dirty="0">
              <a:solidFill>
                <a:prstClr val="black"/>
              </a:solidFill>
              <a:latin typeface="Calibri Light" panose="020F0302020204030204"/>
              <a:ea typeface="+mj-ea"/>
              <a:cs typeface="+mj-cs"/>
            </a:endParaRPr>
          </a:p>
          <a:p>
            <a:pPr lvl="0"/>
            <a:r>
              <a:rPr lang="en-US" sz="3600" b="1" dirty="0">
                <a:solidFill>
                  <a:prstClr val="black"/>
                </a:solidFill>
                <a:latin typeface="Calibri Light" panose="020F0302020204030204"/>
              </a:rPr>
              <a:t>Alternative hypothesis: </a:t>
            </a:r>
            <a:endParaRPr lang="en-US" sz="3600" dirty="0">
              <a:solidFill>
                <a:prstClr val="black"/>
              </a:solidFill>
              <a:latin typeface="Calibri Light" panose="020F0302020204030204"/>
            </a:endParaRPr>
          </a:p>
          <a:p>
            <a:pPr lvl="1"/>
            <a:r>
              <a:rPr lang="en-US" sz="3000" dirty="0">
                <a:solidFill>
                  <a:prstClr val="black"/>
                </a:solidFill>
                <a:latin typeface="Calibri Light" panose="020F0302020204030204"/>
              </a:rPr>
              <a:t>There </a:t>
            </a:r>
            <a:r>
              <a:rPr lang="en-US" sz="3000" b="1" i="1" dirty="0">
                <a:solidFill>
                  <a:prstClr val="black"/>
                </a:solidFill>
                <a:latin typeface="Calibri Light" panose="020F0302020204030204"/>
              </a:rPr>
              <a:t>was</a:t>
            </a:r>
            <a:r>
              <a:rPr lang="en-US" sz="3000" dirty="0">
                <a:solidFill>
                  <a:prstClr val="black"/>
                </a:solidFill>
                <a:latin typeface="Calibri Light" panose="020F0302020204030204"/>
              </a:rPr>
              <a:t> an impact in usage of the rail (“L”)  system for transportation in 2020.  </a:t>
            </a:r>
            <a:endParaRPr lang="en-US" sz="3000" dirty="0">
              <a:solidFill>
                <a:prstClr val="black"/>
              </a:solidFill>
            </a:endParaRPr>
          </a:p>
          <a:p>
            <a:endParaRPr lang="en-US" dirty="0"/>
          </a:p>
        </p:txBody>
      </p:sp>
    </p:spTree>
    <p:extLst>
      <p:ext uri="{BB962C8B-B14F-4D97-AF65-F5344CB8AC3E}">
        <p14:creationId xmlns:p14="http://schemas.microsoft.com/office/powerpoint/2010/main" val="3029877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icture containing person, people, group, crowd&#10;&#10;Description automatically generated">
            <a:extLst>
              <a:ext uri="{FF2B5EF4-FFF2-40B4-BE49-F238E27FC236}">
                <a16:creationId xmlns:a16="http://schemas.microsoft.com/office/drawing/2014/main" id="{81D2529B-56CF-544A-BB41-80E65977AF73}"/>
              </a:ext>
            </a:extLst>
          </p:cNvPr>
          <p:cNvPicPr>
            <a:picLocks noChangeAspect="1"/>
          </p:cNvPicPr>
          <p:nvPr/>
        </p:nvPicPr>
        <p:blipFill rotWithShape="1">
          <a:blip r:embed="rId3"/>
          <a:srcRect t="15443" r="-2" b="-2"/>
          <a:stretch/>
        </p:blipFill>
        <p:spPr>
          <a:xfrm>
            <a:off x="6015107" y="-1"/>
            <a:ext cx="6176895" cy="2937954"/>
          </a:xfrm>
          <a:prstGeom prst="rect">
            <a:avLst/>
          </a:prstGeom>
        </p:spPr>
      </p:pic>
      <p:pic>
        <p:nvPicPr>
          <p:cNvPr id="4" name="Content Placeholder 4" descr="A picture containing person, indoor, people, subway&#10;&#10;Description automatically generated">
            <a:extLst>
              <a:ext uri="{FF2B5EF4-FFF2-40B4-BE49-F238E27FC236}">
                <a16:creationId xmlns:a16="http://schemas.microsoft.com/office/drawing/2014/main" id="{4FA8AE25-F146-BA4B-B1DF-0B2AC4BA8210}"/>
              </a:ext>
            </a:extLst>
          </p:cNvPr>
          <p:cNvPicPr>
            <a:picLocks noChangeAspect="1"/>
          </p:cNvPicPr>
          <p:nvPr/>
        </p:nvPicPr>
        <p:blipFill rotWithShape="1">
          <a:blip r:embed="rId4"/>
          <a:srcRect t="13104" r="1" b="13104"/>
          <a:stretch/>
        </p:blipFill>
        <p:spPr>
          <a:xfrm>
            <a:off x="4203638" y="2937953"/>
            <a:ext cx="7988360" cy="3920047"/>
          </a:xfrm>
          <a:prstGeom prst="rect">
            <a:avLst/>
          </a:prstGeom>
        </p:spPr>
      </p:pic>
      <p:sp>
        <p:nvSpPr>
          <p:cNvPr id="21" name="Freeform: Shape 20">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E366193-51A2-8C4B-9DDA-B8E62EC96BED}"/>
              </a:ext>
            </a:extLst>
          </p:cNvPr>
          <p:cNvSpPr>
            <a:spLocks noGrp="1"/>
          </p:cNvSpPr>
          <p:nvPr>
            <p:ph type="title"/>
          </p:nvPr>
        </p:nvSpPr>
        <p:spPr>
          <a:xfrm>
            <a:off x="804672" y="365125"/>
            <a:ext cx="5266155" cy="1325563"/>
          </a:xfrm>
        </p:spPr>
        <p:txBody>
          <a:bodyPr>
            <a:normAutofit/>
          </a:bodyPr>
          <a:lstStyle/>
          <a:p>
            <a:r>
              <a:rPr lang="en-US" dirty="0"/>
              <a:t>Summary </a:t>
            </a:r>
          </a:p>
        </p:txBody>
      </p:sp>
      <p:sp>
        <p:nvSpPr>
          <p:cNvPr id="3" name="Content Placeholder 2">
            <a:extLst>
              <a:ext uri="{FF2B5EF4-FFF2-40B4-BE49-F238E27FC236}">
                <a16:creationId xmlns:a16="http://schemas.microsoft.com/office/drawing/2014/main" id="{90C235DF-3AED-7E46-8F5F-6618BB61C12F}"/>
              </a:ext>
            </a:extLst>
          </p:cNvPr>
          <p:cNvSpPr>
            <a:spLocks noGrp="1"/>
          </p:cNvSpPr>
          <p:nvPr>
            <p:ph idx="1"/>
          </p:nvPr>
        </p:nvSpPr>
        <p:spPr>
          <a:xfrm>
            <a:off x="804672" y="1923649"/>
            <a:ext cx="4108291" cy="4486274"/>
          </a:xfrm>
        </p:spPr>
        <p:txBody>
          <a:bodyPr>
            <a:normAutofit lnSpcReduction="10000"/>
          </a:bodyPr>
          <a:lstStyle/>
          <a:p>
            <a:pPr marL="0" indent="0">
              <a:buNone/>
            </a:pPr>
            <a:r>
              <a:rPr lang="en-US" sz="2300" dirty="0"/>
              <a:t>Our project is to explore and analyze the use of the L via City of Chicago Transit Authority from Jan 1, 2014 to May 31, 2021, with particular interest in seeing any impact of COVID19 on use during 2020 and 2021.</a:t>
            </a:r>
          </a:p>
          <a:p>
            <a:pPr marL="0" indent="0">
              <a:buNone/>
            </a:pPr>
            <a:r>
              <a:rPr lang="en-US" sz="2300" dirty="0"/>
              <a:t> </a:t>
            </a:r>
          </a:p>
          <a:p>
            <a:pPr marL="0" indent="0">
              <a:buNone/>
            </a:pPr>
            <a:r>
              <a:rPr lang="en-US" sz="2300" dirty="0"/>
              <a:t>Plan: Use 2014-2019 as a pre-COVID control group, 2020 as our year of COVID-impact, and 2021 to see how trends of use have shifted as vaccination has been available.</a:t>
            </a:r>
          </a:p>
        </p:txBody>
      </p:sp>
    </p:spTree>
    <p:extLst>
      <p:ext uri="{BB962C8B-B14F-4D97-AF65-F5344CB8AC3E}">
        <p14:creationId xmlns:p14="http://schemas.microsoft.com/office/powerpoint/2010/main" val="296852341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475749F-F487-4EFB-ABC7-C1359590E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AF80CA-7E62-C746-BADE-4B910AB69E69}"/>
              </a:ext>
            </a:extLst>
          </p:cNvPr>
          <p:cNvSpPr>
            <a:spLocks noGrp="1"/>
          </p:cNvSpPr>
          <p:nvPr>
            <p:ph type="title"/>
          </p:nvPr>
        </p:nvSpPr>
        <p:spPr>
          <a:xfrm>
            <a:off x="880281" y="921452"/>
            <a:ext cx="4985018" cy="3268639"/>
          </a:xfrm>
        </p:spPr>
        <p:txBody>
          <a:bodyPr vert="horz" lIns="91440" tIns="45720" rIns="91440" bIns="45720" rtlCol="0" anchor="b">
            <a:normAutofit/>
          </a:bodyPr>
          <a:lstStyle/>
          <a:p>
            <a:r>
              <a:rPr lang="en-US" sz="7200" kern="1200">
                <a:solidFill>
                  <a:schemeClr val="tx1"/>
                </a:solidFill>
                <a:latin typeface="+mj-lt"/>
                <a:ea typeface="+mj-ea"/>
                <a:cs typeface="+mj-cs"/>
              </a:rPr>
              <a:t>Questions &amp; Data</a:t>
            </a:r>
          </a:p>
        </p:txBody>
      </p:sp>
      <p:sp>
        <p:nvSpPr>
          <p:cNvPr id="3" name="Content Placeholder 2">
            <a:extLst>
              <a:ext uri="{FF2B5EF4-FFF2-40B4-BE49-F238E27FC236}">
                <a16:creationId xmlns:a16="http://schemas.microsoft.com/office/drawing/2014/main" id="{6E049097-939B-1041-B929-16C86FA9A8B4}"/>
              </a:ext>
            </a:extLst>
          </p:cNvPr>
          <p:cNvSpPr>
            <a:spLocks noGrp="1"/>
          </p:cNvSpPr>
          <p:nvPr>
            <p:ph type="body" idx="1"/>
          </p:nvPr>
        </p:nvSpPr>
        <p:spPr>
          <a:xfrm>
            <a:off x="880281" y="4285129"/>
            <a:ext cx="4985017" cy="1420409"/>
          </a:xfrm>
        </p:spPr>
        <p:txBody>
          <a:bodyPr vert="horz" lIns="91440" tIns="45720" rIns="91440" bIns="45720" rtlCol="0" anchor="t">
            <a:normAutofit/>
          </a:bodyPr>
          <a:lstStyle/>
          <a:p>
            <a:r>
              <a:rPr lang="en-US" kern="1200" dirty="0">
                <a:solidFill>
                  <a:schemeClr val="tx1">
                    <a:lumMod val="50000"/>
                    <a:lumOff val="50000"/>
                  </a:schemeClr>
                </a:solidFill>
                <a:latin typeface="+mn-lt"/>
                <a:ea typeface="+mn-ea"/>
                <a:cs typeface="+mn-cs"/>
              </a:rPr>
              <a:t>Our questions, the data we needed to answer them, and where we found this data </a:t>
            </a:r>
          </a:p>
          <a:p>
            <a:endParaRPr lang="en-US" kern="1200" dirty="0">
              <a:solidFill>
                <a:schemeClr val="tx1"/>
              </a:solidFill>
              <a:latin typeface="+mn-lt"/>
              <a:ea typeface="+mn-ea"/>
              <a:cs typeface="+mn-cs"/>
            </a:endParaRPr>
          </a:p>
        </p:txBody>
      </p:sp>
      <p:sp>
        <p:nvSpPr>
          <p:cNvPr id="21" name="Freeform: Shape 20">
            <a:extLst>
              <a:ext uri="{FF2B5EF4-FFF2-40B4-BE49-F238E27FC236}">
                <a16:creationId xmlns:a16="http://schemas.microsoft.com/office/drawing/2014/main" id="{16D6FAA8-41A5-46EA-A8AB-E9D2754A6F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00601" y="1073777"/>
            <a:ext cx="5623281" cy="4686943"/>
          </a:xfrm>
          <a:custGeom>
            <a:avLst/>
            <a:gdLst>
              <a:gd name="connsiteX0" fmla="*/ 2768595 w 4574113"/>
              <a:gd name="connsiteY0" fmla="*/ 2476119 h 3812472"/>
              <a:gd name="connsiteX1" fmla="*/ 3374676 w 4574113"/>
              <a:gd name="connsiteY1" fmla="*/ 2476119 h 3812472"/>
              <a:gd name="connsiteX2" fmla="*/ 3403209 w 4574113"/>
              <a:gd name="connsiteY2" fmla="*/ 2479909 h 3812472"/>
              <a:gd name="connsiteX3" fmla="*/ 3422833 w 4574113"/>
              <a:gd name="connsiteY3" fmla="*/ 2488137 h 3812472"/>
              <a:gd name="connsiteX4" fmla="*/ 3410840 w 4574113"/>
              <a:gd name="connsiteY4" fmla="*/ 2508879 h 3812472"/>
              <a:gd name="connsiteX5" fmla="*/ 2985934 w 4574113"/>
              <a:gd name="connsiteY5" fmla="*/ 3243764 h 3812472"/>
              <a:gd name="connsiteX6" fmla="*/ 2732784 w 4574113"/>
              <a:gd name="connsiteY6" fmla="*/ 3390890 h 3812472"/>
              <a:gd name="connsiteX7" fmla="*/ 2529297 w 4574113"/>
              <a:gd name="connsiteY7" fmla="*/ 3390890 h 3812472"/>
              <a:gd name="connsiteX8" fmla="*/ 2505559 w 4574113"/>
              <a:gd name="connsiteY8" fmla="*/ 3390890 h 3812472"/>
              <a:gd name="connsiteX9" fmla="*/ 2482907 w 4574113"/>
              <a:gd name="connsiteY9" fmla="*/ 3351884 h 3812472"/>
              <a:gd name="connsiteX10" fmla="*/ 2371959 w 4574113"/>
              <a:gd name="connsiteY10" fmla="*/ 3160822 h 3812472"/>
              <a:gd name="connsiteX11" fmla="*/ 2371959 w 4574113"/>
              <a:gd name="connsiteY11" fmla="*/ 3053878 h 3812472"/>
              <a:gd name="connsiteX12" fmla="*/ 2675654 w 4574113"/>
              <a:gd name="connsiteY12" fmla="*/ 2530895 h 3812472"/>
              <a:gd name="connsiteX13" fmla="*/ 2768595 w 4574113"/>
              <a:gd name="connsiteY13" fmla="*/ 2476119 h 3812472"/>
              <a:gd name="connsiteX14" fmla="*/ 3909778 w 4574113"/>
              <a:gd name="connsiteY14" fmla="*/ 676847 h 3812472"/>
              <a:gd name="connsiteX15" fmla="*/ 4305516 w 4574113"/>
              <a:gd name="connsiteY15" fmla="*/ 676847 h 3812472"/>
              <a:gd name="connsiteX16" fmla="*/ 4367056 w 4574113"/>
              <a:gd name="connsiteY16" fmla="*/ 712612 h 3812472"/>
              <a:gd name="connsiteX17" fmla="*/ 4564498 w 4574113"/>
              <a:gd name="connsiteY17" fmla="*/ 1054092 h 3812472"/>
              <a:gd name="connsiteX18" fmla="*/ 4564498 w 4574113"/>
              <a:gd name="connsiteY18" fmla="*/ 1123921 h 3812472"/>
              <a:gd name="connsiteX19" fmla="*/ 4367056 w 4574113"/>
              <a:gd name="connsiteY19" fmla="*/ 1465401 h 3812472"/>
              <a:gd name="connsiteX20" fmla="*/ 4305516 w 4574113"/>
              <a:gd name="connsiteY20" fmla="*/ 1501167 h 3812472"/>
              <a:gd name="connsiteX21" fmla="*/ 3909778 w 4574113"/>
              <a:gd name="connsiteY21" fmla="*/ 1501167 h 3812472"/>
              <a:gd name="connsiteX22" fmla="*/ 3849091 w 4574113"/>
              <a:gd name="connsiteY22" fmla="*/ 1465401 h 3812472"/>
              <a:gd name="connsiteX23" fmla="*/ 3650795 w 4574113"/>
              <a:gd name="connsiteY23" fmla="*/ 1123921 h 3812472"/>
              <a:gd name="connsiteX24" fmla="*/ 3650795 w 4574113"/>
              <a:gd name="connsiteY24" fmla="*/ 1054092 h 3812472"/>
              <a:gd name="connsiteX25" fmla="*/ 3849091 w 4574113"/>
              <a:gd name="connsiteY25" fmla="*/ 712612 h 3812472"/>
              <a:gd name="connsiteX26" fmla="*/ 3909778 w 4574113"/>
              <a:gd name="connsiteY26" fmla="*/ 676847 h 3812472"/>
              <a:gd name="connsiteX27" fmla="*/ 1104892 w 4574113"/>
              <a:gd name="connsiteY27" fmla="*/ 0 h 3812472"/>
              <a:gd name="connsiteX28" fmla="*/ 2732784 w 4574113"/>
              <a:gd name="connsiteY28" fmla="*/ 0 h 3812472"/>
              <a:gd name="connsiteX29" fmla="*/ 2985934 w 4574113"/>
              <a:gd name="connsiteY29" fmla="*/ 147125 h 3812472"/>
              <a:gd name="connsiteX30" fmla="*/ 3798122 w 4574113"/>
              <a:gd name="connsiteY30" fmla="*/ 1551823 h 3812472"/>
              <a:gd name="connsiteX31" fmla="*/ 3798122 w 4574113"/>
              <a:gd name="connsiteY31" fmla="*/ 1839068 h 3812472"/>
              <a:gd name="connsiteX32" fmla="*/ 3496551 w 4574113"/>
              <a:gd name="connsiteY32" fmla="*/ 2360642 h 3812472"/>
              <a:gd name="connsiteX33" fmla="*/ 3471135 w 4574113"/>
              <a:gd name="connsiteY33" fmla="*/ 2404597 h 3812472"/>
              <a:gd name="connsiteX34" fmla="*/ 3472029 w 4574113"/>
              <a:gd name="connsiteY34" fmla="*/ 2404972 h 3812472"/>
              <a:gd name="connsiteX35" fmla="*/ 3516881 w 4574113"/>
              <a:gd name="connsiteY35" fmla="*/ 2450209 h 3812472"/>
              <a:gd name="connsiteX36" fmla="*/ 3857970 w 4574113"/>
              <a:gd name="connsiteY36" fmla="*/ 3040131 h 3812472"/>
              <a:gd name="connsiteX37" fmla="*/ 3857970 w 4574113"/>
              <a:gd name="connsiteY37" fmla="*/ 3160764 h 3812472"/>
              <a:gd name="connsiteX38" fmla="*/ 3516881 w 4574113"/>
              <a:gd name="connsiteY38" fmla="*/ 3750684 h 3812472"/>
              <a:gd name="connsiteX39" fmla="*/ 3410567 w 4574113"/>
              <a:gd name="connsiteY39" fmla="*/ 3812472 h 3812472"/>
              <a:gd name="connsiteX40" fmla="*/ 2726911 w 4574113"/>
              <a:gd name="connsiteY40" fmla="*/ 3812472 h 3812472"/>
              <a:gd name="connsiteX41" fmla="*/ 2622074 w 4574113"/>
              <a:gd name="connsiteY41" fmla="*/ 3750684 h 3812472"/>
              <a:gd name="connsiteX42" fmla="*/ 2438330 w 4574113"/>
              <a:gd name="connsiteY42" fmla="*/ 3434265 h 3812472"/>
              <a:gd name="connsiteX43" fmla="*/ 2417573 w 4574113"/>
              <a:gd name="connsiteY43" fmla="*/ 3398519 h 3812472"/>
              <a:gd name="connsiteX44" fmla="*/ 2433905 w 4574113"/>
              <a:gd name="connsiteY44" fmla="*/ 3398519 h 3812472"/>
              <a:gd name="connsiteX45" fmla="*/ 2511101 w 4574113"/>
              <a:gd name="connsiteY45" fmla="*/ 3398519 h 3812472"/>
              <a:gd name="connsiteX46" fmla="*/ 2544636 w 4574113"/>
              <a:gd name="connsiteY46" fmla="*/ 3456269 h 3812472"/>
              <a:gd name="connsiteX47" fmla="*/ 2672757 w 4574113"/>
              <a:gd name="connsiteY47" fmla="*/ 3676902 h 3812472"/>
              <a:gd name="connsiteX48" fmla="*/ 2765699 w 4574113"/>
              <a:gd name="connsiteY48" fmla="*/ 3731679 h 3812472"/>
              <a:gd name="connsiteX49" fmla="*/ 3371780 w 4574113"/>
              <a:gd name="connsiteY49" fmla="*/ 3731679 h 3812472"/>
              <a:gd name="connsiteX50" fmla="*/ 3466029 w 4574113"/>
              <a:gd name="connsiteY50" fmla="*/ 3676902 h 3812472"/>
              <a:gd name="connsiteX51" fmla="*/ 3768415 w 4574113"/>
              <a:gd name="connsiteY51" fmla="*/ 3153920 h 3812472"/>
              <a:gd name="connsiteX52" fmla="*/ 3768415 w 4574113"/>
              <a:gd name="connsiteY52" fmla="*/ 3046975 h 3812472"/>
              <a:gd name="connsiteX53" fmla="*/ 3466029 w 4574113"/>
              <a:gd name="connsiteY53" fmla="*/ 2523992 h 3812472"/>
              <a:gd name="connsiteX54" fmla="*/ 3426268 w 4574113"/>
              <a:gd name="connsiteY54" fmla="*/ 2483888 h 3812472"/>
              <a:gd name="connsiteX55" fmla="*/ 3421667 w 4574113"/>
              <a:gd name="connsiteY55" fmla="*/ 2481960 h 3812472"/>
              <a:gd name="connsiteX56" fmla="*/ 3446331 w 4574113"/>
              <a:gd name="connsiteY56" fmla="*/ 2439303 h 3812472"/>
              <a:gd name="connsiteX57" fmla="*/ 3464674 w 4574113"/>
              <a:gd name="connsiteY57" fmla="*/ 2407578 h 3812472"/>
              <a:gd name="connsiteX58" fmla="*/ 3445649 w 4574113"/>
              <a:gd name="connsiteY58" fmla="*/ 2399601 h 3812472"/>
              <a:gd name="connsiteX59" fmla="*/ 3413464 w 4574113"/>
              <a:gd name="connsiteY59" fmla="*/ 2395325 h 3812472"/>
              <a:gd name="connsiteX60" fmla="*/ 2729808 w 4574113"/>
              <a:gd name="connsiteY60" fmla="*/ 2395325 h 3812472"/>
              <a:gd name="connsiteX61" fmla="*/ 2624971 w 4574113"/>
              <a:gd name="connsiteY61" fmla="*/ 2457112 h 3812472"/>
              <a:gd name="connsiteX62" fmla="*/ 2282405 w 4574113"/>
              <a:gd name="connsiteY62" fmla="*/ 3047034 h 3812472"/>
              <a:gd name="connsiteX63" fmla="*/ 2282405 w 4574113"/>
              <a:gd name="connsiteY63" fmla="*/ 3167666 h 3812472"/>
              <a:gd name="connsiteX64" fmla="*/ 2395478 w 4574113"/>
              <a:gd name="connsiteY64" fmla="*/ 3362386 h 3812472"/>
              <a:gd name="connsiteX65" fmla="*/ 2412031 w 4574113"/>
              <a:gd name="connsiteY65" fmla="*/ 3390890 h 3812472"/>
              <a:gd name="connsiteX66" fmla="*/ 2335350 w 4574113"/>
              <a:gd name="connsiteY66" fmla="*/ 3390890 h 3812472"/>
              <a:gd name="connsiteX67" fmla="*/ 1104892 w 4574113"/>
              <a:gd name="connsiteY67" fmla="*/ 3390890 h 3812472"/>
              <a:gd name="connsiteX68" fmla="*/ 855258 w 4574113"/>
              <a:gd name="connsiteY68" fmla="*/ 3243764 h 3812472"/>
              <a:gd name="connsiteX69" fmla="*/ 39555 w 4574113"/>
              <a:gd name="connsiteY69" fmla="*/ 1839068 h 3812472"/>
              <a:gd name="connsiteX70" fmla="*/ 39555 w 4574113"/>
              <a:gd name="connsiteY70" fmla="*/ 1551823 h 3812472"/>
              <a:gd name="connsiteX71" fmla="*/ 855258 w 4574113"/>
              <a:gd name="connsiteY71" fmla="*/ 147125 h 3812472"/>
              <a:gd name="connsiteX72" fmla="*/ 1104892 w 4574113"/>
              <a:gd name="connsiteY72" fmla="*/ 0 h 3812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4574113" h="3812472">
                <a:moveTo>
                  <a:pt x="2768595" y="2476119"/>
                </a:moveTo>
                <a:cubicBezTo>
                  <a:pt x="2768595" y="2476119"/>
                  <a:pt x="2768595" y="2476119"/>
                  <a:pt x="3374676" y="2476119"/>
                </a:cubicBezTo>
                <a:cubicBezTo>
                  <a:pt x="3384493" y="2476119"/>
                  <a:pt x="3394066" y="2477423"/>
                  <a:pt x="3403209" y="2479909"/>
                </a:cubicBezTo>
                <a:lnTo>
                  <a:pt x="3422833" y="2488137"/>
                </a:lnTo>
                <a:lnTo>
                  <a:pt x="3410840" y="2508879"/>
                </a:lnTo>
                <a:cubicBezTo>
                  <a:pt x="3302401" y="2696426"/>
                  <a:pt x="3163600" y="2936487"/>
                  <a:pt x="2985934" y="3243764"/>
                </a:cubicBezTo>
                <a:cubicBezTo>
                  <a:pt x="2933195" y="3334842"/>
                  <a:pt x="2838263" y="3390890"/>
                  <a:pt x="2732784" y="3390890"/>
                </a:cubicBezTo>
                <a:cubicBezTo>
                  <a:pt x="2732784" y="3390890"/>
                  <a:pt x="2732784" y="3390890"/>
                  <a:pt x="2529297" y="3390890"/>
                </a:cubicBezTo>
                <a:lnTo>
                  <a:pt x="2505559" y="3390890"/>
                </a:lnTo>
                <a:lnTo>
                  <a:pt x="2482907" y="3351884"/>
                </a:lnTo>
                <a:cubicBezTo>
                  <a:pt x="2451367" y="3297569"/>
                  <a:pt x="2414666" y="3234367"/>
                  <a:pt x="2371959" y="3160822"/>
                </a:cubicBezTo>
                <a:cubicBezTo>
                  <a:pt x="2352324" y="3128217"/>
                  <a:pt x="2352324" y="3086483"/>
                  <a:pt x="2371959" y="3053878"/>
                </a:cubicBezTo>
                <a:cubicBezTo>
                  <a:pt x="2371959" y="3053878"/>
                  <a:pt x="2371959" y="3053878"/>
                  <a:pt x="2675654" y="2530895"/>
                </a:cubicBezTo>
                <a:cubicBezTo>
                  <a:pt x="2693981" y="2496986"/>
                  <a:pt x="2730633" y="2476119"/>
                  <a:pt x="2768595" y="2476119"/>
                </a:cubicBezTo>
                <a:close/>
                <a:moveTo>
                  <a:pt x="3909778" y="676847"/>
                </a:moveTo>
                <a:cubicBezTo>
                  <a:pt x="3909778" y="676847"/>
                  <a:pt x="3909778" y="676847"/>
                  <a:pt x="4305516" y="676847"/>
                </a:cubicBezTo>
                <a:cubicBezTo>
                  <a:pt x="4331158" y="676847"/>
                  <a:pt x="4354235" y="690472"/>
                  <a:pt x="4367056" y="712612"/>
                </a:cubicBezTo>
                <a:cubicBezTo>
                  <a:pt x="4367056" y="712612"/>
                  <a:pt x="4367056" y="712612"/>
                  <a:pt x="4564498" y="1054092"/>
                </a:cubicBezTo>
                <a:cubicBezTo>
                  <a:pt x="4577319" y="1075382"/>
                  <a:pt x="4577319" y="1102632"/>
                  <a:pt x="4564498" y="1123921"/>
                </a:cubicBezTo>
                <a:cubicBezTo>
                  <a:pt x="4564498" y="1123921"/>
                  <a:pt x="4564498" y="1123921"/>
                  <a:pt x="4367056" y="1465401"/>
                </a:cubicBezTo>
                <a:cubicBezTo>
                  <a:pt x="4354235" y="1487542"/>
                  <a:pt x="4331158" y="1501167"/>
                  <a:pt x="4305516" y="1501167"/>
                </a:cubicBezTo>
                <a:cubicBezTo>
                  <a:pt x="4305516" y="1501167"/>
                  <a:pt x="4305516" y="1501167"/>
                  <a:pt x="3909778" y="1501167"/>
                </a:cubicBezTo>
                <a:cubicBezTo>
                  <a:pt x="3884990" y="1501167"/>
                  <a:pt x="3861058" y="1487542"/>
                  <a:pt x="3849091" y="1465401"/>
                </a:cubicBezTo>
                <a:cubicBezTo>
                  <a:pt x="3849091" y="1465401"/>
                  <a:pt x="3849091" y="1465401"/>
                  <a:pt x="3650795" y="1123921"/>
                </a:cubicBezTo>
                <a:cubicBezTo>
                  <a:pt x="3637974" y="1102632"/>
                  <a:pt x="3637974" y="1075382"/>
                  <a:pt x="3650795" y="1054092"/>
                </a:cubicBezTo>
                <a:cubicBezTo>
                  <a:pt x="3650795" y="1054092"/>
                  <a:pt x="3650795" y="1054092"/>
                  <a:pt x="3849091" y="712612"/>
                </a:cubicBezTo>
                <a:cubicBezTo>
                  <a:pt x="3861058" y="690472"/>
                  <a:pt x="3884990" y="676847"/>
                  <a:pt x="3909778" y="676847"/>
                </a:cubicBezTo>
                <a:close/>
                <a:moveTo>
                  <a:pt x="1104892" y="0"/>
                </a:moveTo>
                <a:cubicBezTo>
                  <a:pt x="1104892" y="0"/>
                  <a:pt x="1104892" y="0"/>
                  <a:pt x="2732784" y="0"/>
                </a:cubicBezTo>
                <a:cubicBezTo>
                  <a:pt x="2838263" y="0"/>
                  <a:pt x="2933195" y="56047"/>
                  <a:pt x="2985934" y="147125"/>
                </a:cubicBezTo>
                <a:cubicBezTo>
                  <a:pt x="2985934" y="147125"/>
                  <a:pt x="2985934" y="147125"/>
                  <a:pt x="3798122" y="1551823"/>
                </a:cubicBezTo>
                <a:cubicBezTo>
                  <a:pt x="3850862" y="1639397"/>
                  <a:pt x="3850862" y="1751493"/>
                  <a:pt x="3798122" y="1839068"/>
                </a:cubicBezTo>
                <a:cubicBezTo>
                  <a:pt x="3798122" y="1839068"/>
                  <a:pt x="3798122" y="1839068"/>
                  <a:pt x="3496551" y="2360642"/>
                </a:cubicBezTo>
                <a:lnTo>
                  <a:pt x="3471135" y="2404597"/>
                </a:lnTo>
                <a:lnTo>
                  <a:pt x="3472029" y="2404972"/>
                </a:lnTo>
                <a:cubicBezTo>
                  <a:pt x="3490302" y="2415638"/>
                  <a:pt x="3505806" y="2431084"/>
                  <a:pt x="3516881" y="2450209"/>
                </a:cubicBezTo>
                <a:cubicBezTo>
                  <a:pt x="3516881" y="2450209"/>
                  <a:pt x="3516881" y="2450209"/>
                  <a:pt x="3857970" y="3040131"/>
                </a:cubicBezTo>
                <a:cubicBezTo>
                  <a:pt x="3880120" y="3076909"/>
                  <a:pt x="3880120" y="3123985"/>
                  <a:pt x="3857970" y="3160764"/>
                </a:cubicBezTo>
                <a:cubicBezTo>
                  <a:pt x="3857970" y="3160764"/>
                  <a:pt x="3857970" y="3160764"/>
                  <a:pt x="3516881" y="3750684"/>
                </a:cubicBezTo>
                <a:cubicBezTo>
                  <a:pt x="3494732" y="3788933"/>
                  <a:pt x="3454864" y="3812472"/>
                  <a:pt x="3410567" y="3812472"/>
                </a:cubicBezTo>
                <a:cubicBezTo>
                  <a:pt x="3410567" y="3812472"/>
                  <a:pt x="3410567" y="3812472"/>
                  <a:pt x="2726911" y="3812472"/>
                </a:cubicBezTo>
                <a:cubicBezTo>
                  <a:pt x="2684090" y="3812472"/>
                  <a:pt x="2642747" y="3788933"/>
                  <a:pt x="2622074" y="3750684"/>
                </a:cubicBezTo>
                <a:cubicBezTo>
                  <a:pt x="2622074" y="3750684"/>
                  <a:pt x="2622074" y="3750684"/>
                  <a:pt x="2438330" y="3434265"/>
                </a:cubicBezTo>
                <a:lnTo>
                  <a:pt x="2417573" y="3398519"/>
                </a:lnTo>
                <a:lnTo>
                  <a:pt x="2433905" y="3398519"/>
                </a:lnTo>
                <a:lnTo>
                  <a:pt x="2511101" y="3398519"/>
                </a:lnTo>
                <a:lnTo>
                  <a:pt x="2544636" y="3456269"/>
                </a:lnTo>
                <a:cubicBezTo>
                  <a:pt x="2672757" y="3676902"/>
                  <a:pt x="2672757" y="3676902"/>
                  <a:pt x="2672757" y="3676902"/>
                </a:cubicBezTo>
                <a:cubicBezTo>
                  <a:pt x="2691084" y="3710811"/>
                  <a:pt x="2727737" y="3731679"/>
                  <a:pt x="2765699" y="3731679"/>
                </a:cubicBezTo>
                <a:cubicBezTo>
                  <a:pt x="3371780" y="3731679"/>
                  <a:pt x="3371780" y="3731679"/>
                  <a:pt x="3371780" y="3731679"/>
                </a:cubicBezTo>
                <a:cubicBezTo>
                  <a:pt x="3411050" y="3731679"/>
                  <a:pt x="3446394" y="3710811"/>
                  <a:pt x="3466029" y="3676902"/>
                </a:cubicBezTo>
                <a:cubicBezTo>
                  <a:pt x="3768415" y="3153920"/>
                  <a:pt x="3768415" y="3153920"/>
                  <a:pt x="3768415" y="3153920"/>
                </a:cubicBezTo>
                <a:cubicBezTo>
                  <a:pt x="3788051" y="3121314"/>
                  <a:pt x="3788051" y="3079580"/>
                  <a:pt x="3768415" y="3046975"/>
                </a:cubicBezTo>
                <a:cubicBezTo>
                  <a:pt x="3466029" y="2523992"/>
                  <a:pt x="3466029" y="2523992"/>
                  <a:pt x="3466029" y="2523992"/>
                </a:cubicBezTo>
                <a:cubicBezTo>
                  <a:pt x="3456211" y="2507037"/>
                  <a:pt x="3442467" y="2493343"/>
                  <a:pt x="3426268" y="2483888"/>
                </a:cubicBezTo>
                <a:lnTo>
                  <a:pt x="3421667" y="2481960"/>
                </a:lnTo>
                <a:lnTo>
                  <a:pt x="3446331" y="2439303"/>
                </a:lnTo>
                <a:lnTo>
                  <a:pt x="3464674" y="2407578"/>
                </a:lnTo>
                <a:lnTo>
                  <a:pt x="3445649" y="2399601"/>
                </a:lnTo>
                <a:cubicBezTo>
                  <a:pt x="3435335" y="2396796"/>
                  <a:pt x="3424538" y="2395325"/>
                  <a:pt x="3413464" y="2395325"/>
                </a:cubicBezTo>
                <a:cubicBezTo>
                  <a:pt x="2729808" y="2395325"/>
                  <a:pt x="2729808" y="2395325"/>
                  <a:pt x="2729808" y="2395325"/>
                </a:cubicBezTo>
                <a:cubicBezTo>
                  <a:pt x="2686987" y="2395325"/>
                  <a:pt x="2645644" y="2418863"/>
                  <a:pt x="2624971" y="2457112"/>
                </a:cubicBezTo>
                <a:cubicBezTo>
                  <a:pt x="2282405" y="3047034"/>
                  <a:pt x="2282405" y="3047034"/>
                  <a:pt x="2282405" y="3047034"/>
                </a:cubicBezTo>
                <a:cubicBezTo>
                  <a:pt x="2260256" y="3083811"/>
                  <a:pt x="2260256" y="3130887"/>
                  <a:pt x="2282405" y="3167666"/>
                </a:cubicBezTo>
                <a:cubicBezTo>
                  <a:pt x="2325225" y="3241406"/>
                  <a:pt x="2362693" y="3305929"/>
                  <a:pt x="2395478" y="3362386"/>
                </a:cubicBezTo>
                <a:lnTo>
                  <a:pt x="2412031" y="3390890"/>
                </a:lnTo>
                <a:lnTo>
                  <a:pt x="2335350" y="3390890"/>
                </a:lnTo>
                <a:cubicBezTo>
                  <a:pt x="2096889" y="3390890"/>
                  <a:pt x="1715352" y="3390890"/>
                  <a:pt x="1104892" y="3390890"/>
                </a:cubicBezTo>
                <a:cubicBezTo>
                  <a:pt x="1002929" y="3390890"/>
                  <a:pt x="904482" y="3334842"/>
                  <a:pt x="855258" y="3243764"/>
                </a:cubicBezTo>
                <a:cubicBezTo>
                  <a:pt x="855258" y="3243764"/>
                  <a:pt x="855258" y="3243764"/>
                  <a:pt x="39555" y="1839068"/>
                </a:cubicBezTo>
                <a:cubicBezTo>
                  <a:pt x="-13185" y="1751493"/>
                  <a:pt x="-13185" y="1639397"/>
                  <a:pt x="39555" y="1551823"/>
                </a:cubicBezTo>
                <a:cubicBezTo>
                  <a:pt x="39555" y="1551823"/>
                  <a:pt x="39555" y="1551823"/>
                  <a:pt x="855258" y="147125"/>
                </a:cubicBezTo>
                <a:cubicBezTo>
                  <a:pt x="904482" y="56047"/>
                  <a:pt x="1002929" y="0"/>
                  <a:pt x="110489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96739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7E9D2-88EB-CA4A-A3B0-0F5CC7CB9150}"/>
              </a:ext>
            </a:extLst>
          </p:cNvPr>
          <p:cNvSpPr>
            <a:spLocks noGrp="1"/>
          </p:cNvSpPr>
          <p:nvPr>
            <p:ph type="title"/>
          </p:nvPr>
        </p:nvSpPr>
        <p:spPr>
          <a:xfrm>
            <a:off x="524741" y="620392"/>
            <a:ext cx="3628805" cy="5504688"/>
          </a:xfrm>
        </p:spPr>
        <p:txBody>
          <a:bodyPr>
            <a:normAutofit/>
          </a:bodyPr>
          <a:lstStyle/>
          <a:p>
            <a:r>
              <a:rPr lang="en-US" sz="6000" dirty="0">
                <a:solidFill>
                  <a:schemeClr val="accent5"/>
                </a:solidFill>
              </a:rPr>
              <a:t>Questions for our data</a:t>
            </a:r>
          </a:p>
        </p:txBody>
      </p:sp>
      <p:graphicFrame>
        <p:nvGraphicFramePr>
          <p:cNvPr id="5" name="Content Placeholder 2">
            <a:extLst>
              <a:ext uri="{FF2B5EF4-FFF2-40B4-BE49-F238E27FC236}">
                <a16:creationId xmlns:a16="http://schemas.microsoft.com/office/drawing/2014/main" id="{C974B4FE-0442-427F-ADEA-10ED44A341BF}"/>
              </a:ext>
            </a:extLst>
          </p:cNvPr>
          <p:cNvGraphicFramePr>
            <a:graphicFrameLocks noGrp="1"/>
          </p:cNvGraphicFramePr>
          <p:nvPr>
            <p:ph idx="1"/>
            <p:extLst>
              <p:ext uri="{D42A27DB-BD31-4B8C-83A1-F6EECF244321}">
                <p14:modId xmlns:p14="http://schemas.microsoft.com/office/powerpoint/2010/main" val="3239501848"/>
              </p:ext>
            </p:extLst>
          </p:nvPr>
        </p:nvGraphicFramePr>
        <p:xfrm>
          <a:off x="4386019" y="185980"/>
          <a:ext cx="7640665" cy="65092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861002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3594</TotalTime>
  <Words>2117</Words>
  <Application>Microsoft Macintosh PowerPoint</Application>
  <PresentationFormat>Widescreen</PresentationFormat>
  <Paragraphs>181</Paragraphs>
  <Slides>31</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Calibri Light</vt:lpstr>
      <vt:lpstr>Office Theme</vt:lpstr>
      <vt:lpstr>Chicago Transit Authority (CTA)  Ridership from 2014-2021:   Exploring the impact of  COVID-19  </vt:lpstr>
      <vt:lpstr>Motivation </vt:lpstr>
      <vt:lpstr>Since March 2020, COVID-19 cases have continued in Illinois </vt:lpstr>
      <vt:lpstr>The Illinois Department of Public Health put mitigations into place to slow the spread of COVID-19.</vt:lpstr>
      <vt:lpstr>PowerPoint Presentation</vt:lpstr>
      <vt:lpstr>PowerPoint Presentation</vt:lpstr>
      <vt:lpstr>Summary </vt:lpstr>
      <vt:lpstr>Questions &amp; Data</vt:lpstr>
      <vt:lpstr>Questions for our data</vt:lpstr>
      <vt:lpstr>Data needed:   “L” usage </vt:lpstr>
      <vt:lpstr>Data source: City of Chicago Data Portal </vt:lpstr>
      <vt:lpstr>Dataset:  CTA-Ridership- ‘L’ Station Entries – Daily Totals </vt:lpstr>
      <vt:lpstr>Analytic process </vt:lpstr>
      <vt:lpstr>Overall data exploration and clean-up</vt:lpstr>
      <vt:lpstr>Question #1</vt:lpstr>
      <vt:lpstr>PowerPoint Presentation</vt:lpstr>
      <vt:lpstr>PowerPoint Presentation</vt:lpstr>
      <vt:lpstr>Question #2</vt:lpstr>
      <vt:lpstr>PowerPoint Presentation</vt:lpstr>
      <vt:lpstr>PowerPoint Presentation</vt:lpstr>
      <vt:lpstr>Question #3</vt:lpstr>
      <vt:lpstr>PowerPoint Presentation</vt:lpstr>
      <vt:lpstr>PowerPoint Presentation</vt:lpstr>
      <vt:lpstr>Question #4</vt:lpstr>
      <vt:lpstr>PowerPoint Presentation</vt:lpstr>
      <vt:lpstr>PowerPoint Presentation</vt:lpstr>
      <vt:lpstr>Discussion</vt:lpstr>
      <vt:lpstr>Discussion</vt:lpstr>
      <vt:lpstr>Reflection &amp; Future Steps </vt:lpstr>
      <vt:lpstr>Reflection &amp; Future Steps </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Arielle Wilder Eagan</dc:creator>
  <cp:lastModifiedBy>Arielle Wilder Eagan</cp:lastModifiedBy>
  <cp:revision>67</cp:revision>
  <dcterms:created xsi:type="dcterms:W3CDTF">2021-08-07T16:23:03Z</dcterms:created>
  <dcterms:modified xsi:type="dcterms:W3CDTF">2021-08-14T18:28:43Z</dcterms:modified>
</cp:coreProperties>
</file>

<file path=docProps/thumbnail.jpeg>
</file>